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7010400" cy="9296400"/>
  <p:embeddedFontLst>
    <p:embeddedFont>
      <p:font typeface="Calibri" panose="020F0502020204030204" pitchFamily="34" charset="0"/>
      <p:regular r:id="rId39"/>
      <p:bold r:id="rId40"/>
      <p:italic r:id="rId41"/>
      <p:boldItalic r:id="rId42"/>
    </p:embeddedFont>
    <p:embeddedFont>
      <p:font typeface="PT Serif" panose="020A0603040505020204" pitchFamily="18" charset="0"/>
      <p:regular r:id="rId43"/>
      <p:bold r:id="rId44"/>
      <p:italic r:id="rId45"/>
      <p:boldItalic r:id="rId46"/>
    </p:embeddedFont>
    <p:embeddedFont>
      <p:font typeface="Source Sans Pro" panose="020B0503030403020204" pitchFamily="34" charset="0"/>
      <p:regular r:id="rId47"/>
      <p:bold r:id="rId48"/>
      <p:italic r:id="rId49"/>
      <p:boldItalic r:id="rId50"/>
    </p:embeddedFont>
    <p:embeddedFont>
      <p:font typeface="Source Sans Pro SemiBold" panose="020B06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314">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DISN9RLEQ7pXOaTDilpnVrUih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917D7B-C7AB-4A59-BCF1-2B6A0E587B5A}">
  <a:tblStyle styleId="{A0917D7B-C7AB-4A59-BCF1-2B6A0E587B5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8"/>
          </a:solidFill>
        </a:fill>
      </a:tcStyle>
    </a:wholeTbl>
    <a:band1H>
      <a:tcTxStyle b="off" i="off"/>
      <a:tcStyle>
        <a:tcBdr/>
        <a:fill>
          <a:solidFill>
            <a:srgbClr val="CACCCF"/>
          </a:solidFill>
        </a:fill>
      </a:tcStyle>
    </a:band1H>
    <a:band2H>
      <a:tcTxStyle b="off" i="off"/>
      <a:tcStyle>
        <a:tcBdr/>
      </a:tcStyle>
    </a:band2H>
    <a:band1V>
      <a:tcTxStyle b="off" i="off"/>
      <a:tcStyle>
        <a:tcBdr/>
        <a:fill>
          <a:solidFill>
            <a:srgbClr val="CACCC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7024D23C-69B3-4A72-A20E-E68B895A13C7}"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4" y="80"/>
      </p:cViewPr>
      <p:guideLst>
        <p:guide orient="horz" pos="2160"/>
        <p:guide pos="3840"/>
        <p:guide pos="731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50" tIns="46550" rIns="93150" bIns="465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50" tIns="46550" rIns="93150" bIns="465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50" tIns="46550" rIns="93150" bIns="465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94" name="Google Shape;494;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08" name="Google Shape;50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522" name="Google Shape;522;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36" name="Google Shape;536;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6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6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22" name="Google Shape;622;p6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33" name="Google Shape;633;p6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6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7d9e567cc_1_85: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59" name="Google Shape;659;g127d9e567cc_1_8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6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2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2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f1c5688cb_3_0:notes"/>
          <p:cNvSpPr txBox="1">
            <a:spLocks noGrp="1"/>
          </p:cNvSpPr>
          <p:nvPr>
            <p:ph type="body" idx="1"/>
          </p:nvPr>
        </p:nvSpPr>
        <p:spPr>
          <a:xfrm>
            <a:off x="701040" y="4473892"/>
            <a:ext cx="5608200" cy="3660600"/>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17" name="Google Shape;717;g12f1c5688cb_3_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2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6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742" name="Google Shape;742;p6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70: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49" name="Google Shape;749;p70: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27</a:t>
            </a:fld>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7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63" name="Google Shape;763;p7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1: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77" name="Google Shape;777;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3: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791" name="Google Shape;791;p7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73: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05" name="Google Shape;805;p7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7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20" name="Google Shape;820;p74:notes"/>
          <p:cNvSpPr txBox="1">
            <a:spLocks noGrp="1"/>
          </p:cNvSpPr>
          <p:nvPr>
            <p:ph type="sldNum" idx="12"/>
          </p:nvPr>
        </p:nvSpPr>
        <p:spPr>
          <a:xfrm>
            <a:off x="3970938" y="8829967"/>
            <a:ext cx="3037840" cy="466433"/>
          </a:xfrm>
          <a:prstGeom prst="rect">
            <a:avLst/>
          </a:prstGeom>
          <a:noFill/>
          <a:ln>
            <a:noFill/>
          </a:ln>
        </p:spPr>
        <p:txBody>
          <a:bodyPr spcFirstLastPara="1" wrap="square" lIns="93150" tIns="46550" rIns="93150" bIns="4655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latin typeface="Calibri"/>
                <a:ea typeface="Calibri"/>
                <a:cs typeface="Calibri"/>
                <a:sym typeface="Calibri"/>
              </a:rPr>
              <a:t>32</a:t>
            </a:fld>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36" name="Google Shape;836;p7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7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50" name="Google Shape;850;p7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7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864" name="Google Shape;864;p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78: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878" name="Google Shape;878;p7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56: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5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7: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5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notes"/>
          <p:cNvSpPr txBox="1">
            <a:spLocks noGrp="1"/>
          </p:cNvSpPr>
          <p:nvPr>
            <p:ph type="body" idx="1"/>
          </p:nvPr>
        </p:nvSpPr>
        <p:spPr>
          <a:xfrm>
            <a:off x="701040" y="4473892"/>
            <a:ext cx="5608320" cy="3660458"/>
          </a:xfrm>
          <a:prstGeom prst="rect">
            <a:avLst/>
          </a:prstGeom>
          <a:noFill/>
          <a:ln>
            <a:noFill/>
          </a:ln>
        </p:spPr>
        <p:txBody>
          <a:bodyPr spcFirstLastPara="1" wrap="square" lIns="93150" tIns="46550" rIns="93150" bIns="46550" anchor="t" anchorCtr="0">
            <a:noAutofit/>
          </a:bodyPr>
          <a:lstStyle/>
          <a:p>
            <a:pPr marL="0" lvl="0" indent="0" algn="l" rtl="0">
              <a:lnSpc>
                <a:spcPct val="100000"/>
              </a:lnSpc>
              <a:spcBef>
                <a:spcPts val="0"/>
              </a:spcBef>
              <a:spcAft>
                <a:spcPts val="0"/>
              </a:spcAft>
              <a:buClr>
                <a:schemeClr val="dk1"/>
              </a:buClr>
              <a:buSzPts val="1400"/>
              <a:buNone/>
            </a:pPr>
            <a:endParaRPr/>
          </a:p>
        </p:txBody>
      </p:sp>
      <p:sp>
        <p:nvSpPr>
          <p:cNvPr id="479" name="Google Shape;47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4_Title Slide">
  <p:cSld name="14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0"/>
          <p:cNvSpPr txBox="1">
            <a:spLocks noGrp="1"/>
          </p:cNvSpPr>
          <p:nvPr>
            <p:ph type="subTitle" idx="1"/>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0"/>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2"/>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30"/>
          <p:cNvPicPr preferRelativeResize="0"/>
          <p:nvPr/>
        </p:nvPicPr>
        <p:blipFill rotWithShape="1">
          <a:blip r:embed="rId3">
            <a:alphaModFix/>
          </a:blip>
          <a:srcRect/>
          <a:stretch/>
        </p:blipFill>
        <p:spPr>
          <a:xfrm>
            <a:off x="10313774" y="6051214"/>
            <a:ext cx="1623008" cy="486903"/>
          </a:xfrm>
          <a:prstGeom prst="rect">
            <a:avLst/>
          </a:prstGeom>
          <a:noFill/>
          <a:ln>
            <a:noFill/>
          </a:ln>
        </p:spPr>
      </p:pic>
      <p:pic>
        <p:nvPicPr>
          <p:cNvPr id="21" name="Google Shape;21;p30"/>
          <p:cNvPicPr preferRelativeResize="0"/>
          <p:nvPr/>
        </p:nvPicPr>
        <p:blipFill rotWithShape="1">
          <a:blip r:embed="rId4">
            <a:alphaModFix/>
          </a:blip>
          <a:srcRect/>
          <a:stretch/>
        </p:blipFill>
        <p:spPr>
          <a:xfrm>
            <a:off x="10297298" y="6051214"/>
            <a:ext cx="1623008" cy="486903"/>
          </a:xfrm>
          <a:prstGeom prst="rect">
            <a:avLst/>
          </a:prstGeom>
          <a:noFill/>
          <a:ln>
            <a:noFill/>
          </a:ln>
        </p:spPr>
      </p:pic>
      <p:pic>
        <p:nvPicPr>
          <p:cNvPr id="22" name="Google Shape;22;p30"/>
          <p:cNvPicPr preferRelativeResize="0"/>
          <p:nvPr/>
        </p:nvPicPr>
        <p:blipFill rotWithShape="1">
          <a:blip r:embed="rId5">
            <a:alphaModFix/>
          </a:blip>
          <a:srcRect/>
          <a:stretch/>
        </p:blipFill>
        <p:spPr>
          <a:xfrm>
            <a:off x="424248" y="5988105"/>
            <a:ext cx="2604948" cy="580008"/>
          </a:xfrm>
          <a:prstGeom prst="rect">
            <a:avLst/>
          </a:prstGeom>
          <a:noFill/>
          <a:ln>
            <a:noFill/>
          </a:ln>
        </p:spPr>
      </p:pic>
      <p:cxnSp>
        <p:nvCxnSpPr>
          <p:cNvPr id="23" name="Google Shape;23;p30"/>
          <p:cNvCxnSpPr/>
          <p:nvPr/>
        </p:nvCxnSpPr>
        <p:spPr>
          <a:xfrm>
            <a:off x="419100" y="5548640"/>
            <a:ext cx="11353800"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51"/>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accent1"/>
        </a:solidFill>
        <a:effectLst/>
      </p:bgPr>
    </p:bg>
    <p:spTree>
      <p:nvGrpSpPr>
        <p:cNvPr id="1" name="Shape 74"/>
        <p:cNvGrpSpPr/>
        <p:nvPr/>
      </p:nvGrpSpPr>
      <p:grpSpPr>
        <a:xfrm>
          <a:off x="0" y="0"/>
          <a:ext cx="0" cy="0"/>
          <a:chOff x="0" y="0"/>
          <a:chExt cx="0" cy="0"/>
        </a:xfrm>
      </p:grpSpPr>
      <p:sp>
        <p:nvSpPr>
          <p:cNvPr id="75" name="Google Shape;75;p38"/>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38"/>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7" name="Google Shape;77;p38"/>
          <p:cNvPicPr preferRelativeResize="0"/>
          <p:nvPr/>
        </p:nvPicPr>
        <p:blipFill rotWithShape="1">
          <a:blip r:embed="rId2">
            <a:alphaModFix/>
          </a:blip>
          <a:srcRect/>
          <a:stretch/>
        </p:blipFill>
        <p:spPr>
          <a:xfrm>
            <a:off x="432486" y="6122767"/>
            <a:ext cx="1873603" cy="415350"/>
          </a:xfrm>
          <a:prstGeom prst="rect">
            <a:avLst/>
          </a:prstGeom>
          <a:noFill/>
          <a:ln>
            <a:noFill/>
          </a:ln>
        </p:spPr>
      </p:pic>
      <p:pic>
        <p:nvPicPr>
          <p:cNvPr id="78" name="Google Shape;78;p38"/>
          <p:cNvPicPr preferRelativeResize="0"/>
          <p:nvPr/>
        </p:nvPicPr>
        <p:blipFill rotWithShape="1">
          <a:blip r:embed="rId3">
            <a:alphaModFix/>
          </a:blip>
          <a:srcRect/>
          <a:stretch/>
        </p:blipFill>
        <p:spPr>
          <a:xfrm>
            <a:off x="10520173" y="6114529"/>
            <a:ext cx="1400131" cy="420040"/>
          </a:xfrm>
          <a:prstGeom prst="rect">
            <a:avLst/>
          </a:prstGeom>
          <a:noFill/>
          <a:ln>
            <a:noFill/>
          </a:ln>
        </p:spPr>
      </p:pic>
      <p:sp>
        <p:nvSpPr>
          <p:cNvPr id="79" name="Google Shape;79;p38"/>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8"/>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1" name="Google Shape;81;p38"/>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82"/>
        <p:cNvGrpSpPr/>
        <p:nvPr/>
      </p:nvGrpSpPr>
      <p:grpSpPr>
        <a:xfrm>
          <a:off x="0" y="0"/>
          <a:ext cx="0" cy="0"/>
          <a:chOff x="0" y="0"/>
          <a:chExt cx="0" cy="0"/>
        </a:xfrm>
      </p:grpSpPr>
      <p:sp>
        <p:nvSpPr>
          <p:cNvPr id="83" name="Google Shape;83;p39"/>
          <p:cNvSpPr/>
          <p:nvPr/>
        </p:nvSpPr>
        <p:spPr>
          <a:xfrm>
            <a:off x="0" y="0"/>
            <a:ext cx="12200239" cy="6858000"/>
          </a:xfrm>
          <a:prstGeom prst="rect">
            <a:avLst/>
          </a:prstGeom>
          <a:solidFill>
            <a:srgbClr val="A9D4FE">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39"/>
          <p:cNvSpPr/>
          <p:nvPr/>
        </p:nvSpPr>
        <p:spPr>
          <a:xfrm>
            <a:off x="-8239" y="5725297"/>
            <a:ext cx="12200239" cy="113270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39"/>
          <p:cNvSpPr txBox="1">
            <a:spLocks noGrp="1"/>
          </p:cNvSpPr>
          <p:nvPr>
            <p:ph type="ctrTitle"/>
          </p:nvPr>
        </p:nvSpPr>
        <p:spPr>
          <a:xfrm>
            <a:off x="341868" y="1770694"/>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body" idx="1"/>
          </p:nvPr>
        </p:nvSpPr>
        <p:spPr>
          <a:xfrm>
            <a:off x="341868" y="1356295"/>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39"/>
          <p:cNvPicPr preferRelativeResize="0"/>
          <p:nvPr/>
        </p:nvPicPr>
        <p:blipFill rotWithShape="1">
          <a:blip r:embed="rId2">
            <a:alphaModFix/>
          </a:blip>
          <a:srcRect/>
          <a:stretch/>
        </p:blipFill>
        <p:spPr>
          <a:xfrm>
            <a:off x="10552670" y="6124872"/>
            <a:ext cx="1384113" cy="415234"/>
          </a:xfrm>
          <a:prstGeom prst="rect">
            <a:avLst/>
          </a:prstGeom>
          <a:noFill/>
          <a:ln>
            <a:noFill/>
          </a:ln>
        </p:spPr>
      </p:pic>
      <p:grpSp>
        <p:nvGrpSpPr>
          <p:cNvPr id="88" name="Google Shape;88;p39"/>
          <p:cNvGrpSpPr/>
          <p:nvPr/>
        </p:nvGrpSpPr>
        <p:grpSpPr>
          <a:xfrm>
            <a:off x="432486" y="6116925"/>
            <a:ext cx="1873603" cy="415350"/>
            <a:chOff x="432486" y="6131005"/>
            <a:chExt cx="1873603" cy="415350"/>
          </a:xfrm>
        </p:grpSpPr>
        <p:pic>
          <p:nvPicPr>
            <p:cNvPr id="89" name="Google Shape;89;p39"/>
            <p:cNvPicPr preferRelativeResize="0"/>
            <p:nvPr/>
          </p:nvPicPr>
          <p:blipFill rotWithShape="1">
            <a:blip r:embed="rId3">
              <a:alphaModFix/>
            </a:blip>
            <a:srcRect/>
            <a:stretch/>
          </p:blipFill>
          <p:spPr>
            <a:xfrm>
              <a:off x="432486" y="6131005"/>
              <a:ext cx="1873603" cy="415350"/>
            </a:xfrm>
            <a:prstGeom prst="rect">
              <a:avLst/>
            </a:prstGeom>
            <a:noFill/>
            <a:ln>
              <a:noFill/>
            </a:ln>
          </p:spPr>
        </p:pic>
        <p:pic>
          <p:nvPicPr>
            <p:cNvPr id="90" name="Google Shape;90;p39"/>
            <p:cNvPicPr preferRelativeResize="0"/>
            <p:nvPr/>
          </p:nvPicPr>
          <p:blipFill rotWithShape="1">
            <a:blip r:embed="rId4">
              <a:alphaModFix/>
            </a:blip>
            <a:srcRect l="25279" r="50096"/>
            <a:stretch/>
          </p:blipFill>
          <p:spPr>
            <a:xfrm>
              <a:off x="906162" y="6131005"/>
              <a:ext cx="461320" cy="415350"/>
            </a:xfrm>
            <a:prstGeom prst="rect">
              <a:avLst/>
            </a:prstGeom>
            <a:noFill/>
            <a:ln>
              <a:noFill/>
            </a:ln>
          </p:spPr>
        </p:pic>
      </p:grpSp>
      <p:sp>
        <p:nvSpPr>
          <p:cNvPr id="91" name="Google Shape;91;p39"/>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9"/>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Title Slide">
  <p:cSld name="10_Title Slid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0"/>
          <p:cNvSpPr/>
          <p:nvPr/>
        </p:nvSpPr>
        <p:spPr>
          <a:xfrm rot="10800000" flipH="1">
            <a:off x="0" y="5735636"/>
            <a:ext cx="12192000" cy="11223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40"/>
          <p:cNvSpPr txBox="1">
            <a:spLocks noGrp="1"/>
          </p:cNvSpPr>
          <p:nvPr>
            <p:ph type="ctrTitle"/>
          </p:nvPr>
        </p:nvSpPr>
        <p:spPr>
          <a:xfrm>
            <a:off x="325391" y="1908431"/>
            <a:ext cx="7830960" cy="1813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40"/>
          <p:cNvPicPr preferRelativeResize="0"/>
          <p:nvPr/>
        </p:nvPicPr>
        <p:blipFill rotWithShape="1">
          <a:blip r:embed="rId3">
            <a:alphaModFix/>
          </a:blip>
          <a:srcRect/>
          <a:stretch/>
        </p:blipFill>
        <p:spPr>
          <a:xfrm>
            <a:off x="432486" y="6122767"/>
            <a:ext cx="1873603" cy="415350"/>
          </a:xfrm>
          <a:prstGeom prst="rect">
            <a:avLst/>
          </a:prstGeom>
          <a:noFill/>
          <a:ln>
            <a:noFill/>
          </a:ln>
        </p:spPr>
      </p:pic>
      <p:pic>
        <p:nvPicPr>
          <p:cNvPr id="97" name="Google Shape;97;p40"/>
          <p:cNvPicPr preferRelativeResize="0"/>
          <p:nvPr/>
        </p:nvPicPr>
        <p:blipFill rotWithShape="1">
          <a:blip r:embed="rId4">
            <a:alphaModFix/>
          </a:blip>
          <a:srcRect/>
          <a:stretch/>
        </p:blipFill>
        <p:spPr>
          <a:xfrm>
            <a:off x="10520173" y="6114529"/>
            <a:ext cx="1400131" cy="420040"/>
          </a:xfrm>
          <a:prstGeom prst="rect">
            <a:avLst/>
          </a:prstGeom>
          <a:noFill/>
          <a:ln>
            <a:noFill/>
          </a:ln>
        </p:spPr>
      </p:pic>
      <p:sp>
        <p:nvSpPr>
          <p:cNvPr id="98" name="Google Shape;98;p40"/>
          <p:cNvSpPr txBox="1">
            <a:spLocks noGrp="1"/>
          </p:cNvSpPr>
          <p:nvPr>
            <p:ph type="body" idx="1"/>
          </p:nvPr>
        </p:nvSpPr>
        <p:spPr>
          <a:xfrm>
            <a:off x="341868" y="1493948"/>
            <a:ext cx="7814483"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0"/>
          <p:cNvSpPr txBox="1">
            <a:spLocks noGrp="1"/>
          </p:cNvSpPr>
          <p:nvPr>
            <p:ph type="subTitle" idx="2"/>
          </p:nvPr>
        </p:nvSpPr>
        <p:spPr>
          <a:xfrm>
            <a:off x="341868" y="3993405"/>
            <a:ext cx="52080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0" name="Google Shape;100;p40"/>
          <p:cNvSpPr txBox="1">
            <a:spLocks noGrp="1"/>
          </p:cNvSpPr>
          <p:nvPr>
            <p:ph type="dt" idx="10"/>
          </p:nvPr>
        </p:nvSpPr>
        <p:spPr>
          <a:xfrm>
            <a:off x="341868" y="4368504"/>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01"/>
        <p:cNvGrpSpPr/>
        <p:nvPr/>
      </p:nvGrpSpPr>
      <p:grpSpPr>
        <a:xfrm>
          <a:off x="0" y="0"/>
          <a:ext cx="0" cy="0"/>
          <a:chOff x="0" y="0"/>
          <a:chExt cx="0" cy="0"/>
        </a:xfrm>
      </p:grpSpPr>
      <p:pic>
        <p:nvPicPr>
          <p:cNvPr id="102" name="Google Shape;102;p41"/>
          <p:cNvPicPr preferRelativeResize="0"/>
          <p:nvPr/>
        </p:nvPicPr>
        <p:blipFill rotWithShape="1">
          <a:blip r:embed="rId2">
            <a:alphaModFix/>
          </a:blip>
          <a:srcRect l="-1" r="14401" b="14400"/>
          <a:stretch/>
        </p:blipFill>
        <p:spPr>
          <a:xfrm>
            <a:off x="0" y="0"/>
            <a:ext cx="12192000" cy="6858000"/>
          </a:xfrm>
          <a:prstGeom prst="rect">
            <a:avLst/>
          </a:prstGeom>
          <a:noFill/>
          <a:ln>
            <a:noFill/>
          </a:ln>
        </p:spPr>
      </p:pic>
      <p:sp>
        <p:nvSpPr>
          <p:cNvPr id="103" name="Google Shape;103;p41"/>
          <p:cNvSpPr/>
          <p:nvPr/>
        </p:nvSpPr>
        <p:spPr>
          <a:xfrm>
            <a:off x="0" y="0"/>
            <a:ext cx="12192000" cy="6858000"/>
          </a:xfrm>
          <a:prstGeom prst="rect">
            <a:avLst/>
          </a:prstGeom>
          <a:solidFill>
            <a:srgbClr val="A9D4FE">
              <a:alpha val="709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41"/>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1"/>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6" name="Google Shape;106;p41"/>
          <p:cNvPicPr preferRelativeResize="0"/>
          <p:nvPr/>
        </p:nvPicPr>
        <p:blipFill rotWithShape="1">
          <a:blip r:embed="rId3">
            <a:alphaModFix/>
          </a:blip>
          <a:srcRect/>
          <a:stretch/>
        </p:blipFill>
        <p:spPr>
          <a:xfrm>
            <a:off x="432486" y="5931243"/>
            <a:ext cx="2737549" cy="606874"/>
          </a:xfrm>
          <a:prstGeom prst="rect">
            <a:avLst/>
          </a:prstGeom>
          <a:noFill/>
          <a:ln>
            <a:noFill/>
          </a:ln>
        </p:spPr>
      </p:pic>
      <p:pic>
        <p:nvPicPr>
          <p:cNvPr id="107" name="Google Shape;107;p41"/>
          <p:cNvPicPr preferRelativeResize="0"/>
          <p:nvPr/>
        </p:nvPicPr>
        <p:blipFill rotWithShape="1">
          <a:blip r:embed="rId4">
            <a:alphaModFix/>
          </a:blip>
          <a:srcRect/>
          <a:stretch/>
        </p:blipFill>
        <p:spPr>
          <a:xfrm>
            <a:off x="10313774" y="6051214"/>
            <a:ext cx="1623008" cy="486903"/>
          </a:xfrm>
          <a:prstGeom prst="rect">
            <a:avLst/>
          </a:prstGeom>
          <a:noFill/>
          <a:ln>
            <a:noFill/>
          </a:ln>
        </p:spPr>
      </p:pic>
      <p:cxnSp>
        <p:nvCxnSpPr>
          <p:cNvPr id="108" name="Google Shape;108;p41"/>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
        <p:nvSpPr>
          <p:cNvPr id="109" name="Google Shape;109;p41"/>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0" name="Google Shape;110;p41"/>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1"/>
        <p:cNvGrpSpPr/>
        <p:nvPr/>
      </p:nvGrpSpPr>
      <p:grpSpPr>
        <a:xfrm>
          <a:off x="0" y="0"/>
          <a:ext cx="0" cy="0"/>
          <a:chOff x="0" y="0"/>
          <a:chExt cx="0" cy="0"/>
        </a:xfrm>
      </p:grpSpPr>
      <p:grpSp>
        <p:nvGrpSpPr>
          <p:cNvPr id="112" name="Google Shape;112;p42"/>
          <p:cNvGrpSpPr/>
          <p:nvPr/>
        </p:nvGrpSpPr>
        <p:grpSpPr>
          <a:xfrm>
            <a:off x="0" y="0"/>
            <a:ext cx="12192001" cy="6858000"/>
            <a:chOff x="0" y="0"/>
            <a:chExt cx="12192001" cy="6858000"/>
          </a:xfrm>
        </p:grpSpPr>
        <p:pic>
          <p:nvPicPr>
            <p:cNvPr id="113" name="Google Shape;113;p42" descr="Background pattern&#10;&#10;Description automatically generated"/>
            <p:cNvPicPr preferRelativeResize="0"/>
            <p:nvPr/>
          </p:nvPicPr>
          <p:blipFill rotWithShape="1">
            <a:blip r:embed="rId2">
              <a:alphaModFix/>
            </a:blip>
            <a:srcRect t="515" r="4391" b="63627"/>
            <a:stretch/>
          </p:blipFill>
          <p:spPr>
            <a:xfrm>
              <a:off x="1" y="0"/>
              <a:ext cx="12192000" cy="6858000"/>
            </a:xfrm>
            <a:prstGeom prst="rect">
              <a:avLst/>
            </a:prstGeom>
            <a:noFill/>
            <a:ln>
              <a:noFill/>
            </a:ln>
          </p:spPr>
        </p:pic>
        <p:sp>
          <p:nvSpPr>
            <p:cNvPr id="114" name="Google Shape;114;p42"/>
            <p:cNvSpPr/>
            <p:nvPr/>
          </p:nvSpPr>
          <p:spPr>
            <a:xfrm>
              <a:off x="0" y="0"/>
              <a:ext cx="12192000" cy="6858000"/>
            </a:xfrm>
            <a:prstGeom prst="rect">
              <a:avLst/>
            </a:prstGeom>
            <a:solidFill>
              <a:srgbClr val="A9D4FE">
                <a:alpha val="5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15" name="Google Shape;115;p42"/>
          <p:cNvPicPr preferRelativeResize="0"/>
          <p:nvPr/>
        </p:nvPicPr>
        <p:blipFill rotWithShape="1">
          <a:blip r:embed="rId3">
            <a:alphaModFix/>
          </a:blip>
          <a:srcRect/>
          <a:stretch/>
        </p:blipFill>
        <p:spPr>
          <a:xfrm>
            <a:off x="432486" y="5931243"/>
            <a:ext cx="2737549" cy="606874"/>
          </a:xfrm>
          <a:prstGeom prst="rect">
            <a:avLst/>
          </a:prstGeom>
          <a:noFill/>
          <a:ln>
            <a:noFill/>
          </a:ln>
        </p:spPr>
      </p:pic>
      <p:sp>
        <p:nvSpPr>
          <p:cNvPr id="116" name="Google Shape;116;p42"/>
          <p:cNvSpPr txBox="1">
            <a:spLocks noGrp="1"/>
          </p:cNvSpPr>
          <p:nvPr>
            <p:ph type="ctrTitle"/>
          </p:nvPr>
        </p:nvSpPr>
        <p:spPr>
          <a:xfrm>
            <a:off x="341868" y="1683430"/>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2"/>
          <p:cNvSpPr txBox="1">
            <a:spLocks noGrp="1"/>
          </p:cNvSpPr>
          <p:nvPr>
            <p:ph type="body" idx="1"/>
          </p:nvPr>
        </p:nvSpPr>
        <p:spPr>
          <a:xfrm>
            <a:off x="341868" y="1269031"/>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42"/>
          <p:cNvPicPr preferRelativeResize="0"/>
          <p:nvPr/>
        </p:nvPicPr>
        <p:blipFill rotWithShape="1">
          <a:blip r:embed="rId4">
            <a:alphaModFix/>
          </a:blip>
          <a:srcRect/>
          <a:stretch/>
        </p:blipFill>
        <p:spPr>
          <a:xfrm>
            <a:off x="10313774" y="6051214"/>
            <a:ext cx="1623008" cy="486903"/>
          </a:xfrm>
          <a:prstGeom prst="rect">
            <a:avLst/>
          </a:prstGeom>
          <a:noFill/>
          <a:ln>
            <a:noFill/>
          </a:ln>
        </p:spPr>
      </p:pic>
      <p:sp>
        <p:nvSpPr>
          <p:cNvPr id="119" name="Google Shape;119;p42"/>
          <p:cNvSpPr txBox="1">
            <a:spLocks noGrp="1"/>
          </p:cNvSpPr>
          <p:nvPr>
            <p:ph type="subTitle" idx="2"/>
          </p:nvPr>
        </p:nvSpPr>
        <p:spPr>
          <a:xfrm>
            <a:off x="341868" y="4099381"/>
            <a:ext cx="4852432" cy="365125"/>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0" name="Google Shape;120;p42"/>
          <p:cNvSpPr txBox="1">
            <a:spLocks noGrp="1"/>
          </p:cNvSpPr>
          <p:nvPr>
            <p:ph type="dt" idx="10"/>
          </p:nvPr>
        </p:nvSpPr>
        <p:spPr>
          <a:xfrm>
            <a:off x="341868" y="447448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1" name="Google Shape;121;p42"/>
          <p:cNvCxnSpPr/>
          <p:nvPr/>
        </p:nvCxnSpPr>
        <p:spPr>
          <a:xfrm>
            <a:off x="419100" y="5548640"/>
            <a:ext cx="113538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rgbClr val="C6F6FF"/>
        </a:solidFill>
        <a:effectLst/>
      </p:bgPr>
    </p:bg>
    <p:spTree>
      <p:nvGrpSpPr>
        <p:cNvPr id="1" name="Shape 122"/>
        <p:cNvGrpSpPr/>
        <p:nvPr/>
      </p:nvGrpSpPr>
      <p:grpSpPr>
        <a:xfrm>
          <a:off x="0" y="0"/>
          <a:ext cx="0" cy="0"/>
          <a:chOff x="0" y="0"/>
          <a:chExt cx="0" cy="0"/>
        </a:xfrm>
      </p:grpSpPr>
      <p:sp>
        <p:nvSpPr>
          <p:cNvPr id="123" name="Google Shape;123;p43"/>
          <p:cNvSpPr txBox="1">
            <a:spLocks noGrp="1"/>
          </p:cNvSpPr>
          <p:nvPr>
            <p:ph type="ctrTitle"/>
          </p:nvPr>
        </p:nvSpPr>
        <p:spPr>
          <a:xfrm>
            <a:off x="341868" y="2612711"/>
            <a:ext cx="9411732"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rgbClr val="014479"/>
        </a:solidFill>
        <a:effectLst/>
      </p:bgPr>
    </p:bg>
    <p:spTree>
      <p:nvGrpSpPr>
        <p:cNvPr id="1" name="Shape 127"/>
        <p:cNvGrpSpPr/>
        <p:nvPr/>
      </p:nvGrpSpPr>
      <p:grpSpPr>
        <a:xfrm>
          <a:off x="0" y="0"/>
          <a:ext cx="0" cy="0"/>
          <a:chOff x="0" y="0"/>
          <a:chExt cx="0" cy="0"/>
        </a:xfrm>
      </p:grpSpPr>
      <p:sp>
        <p:nvSpPr>
          <p:cNvPr id="128" name="Google Shape;128;p44"/>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4"/>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E8E8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8E8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rgbClr val="BFE4FF"/>
        </a:solidFill>
        <a:effectLst/>
      </p:bgPr>
    </p:bg>
    <p:spTree>
      <p:nvGrpSpPr>
        <p:cNvPr id="1" name="Shape 132"/>
        <p:cNvGrpSpPr/>
        <p:nvPr/>
      </p:nvGrpSpPr>
      <p:grpSpPr>
        <a:xfrm>
          <a:off x="0" y="0"/>
          <a:ext cx="0" cy="0"/>
          <a:chOff x="0" y="0"/>
          <a:chExt cx="0" cy="0"/>
        </a:xfrm>
      </p:grpSpPr>
      <p:sp>
        <p:nvSpPr>
          <p:cNvPr id="133" name="Google Shape;133;p46"/>
          <p:cNvSpPr txBox="1">
            <a:spLocks noGrp="1"/>
          </p:cNvSpPr>
          <p:nvPr>
            <p:ph type="ctrTitle"/>
          </p:nvPr>
        </p:nvSpPr>
        <p:spPr>
          <a:xfrm>
            <a:off x="2465171" y="2767691"/>
            <a:ext cx="7261656" cy="1632577"/>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6"/>
          <p:cNvSpPr txBox="1">
            <a:spLocks noGrp="1"/>
          </p:cNvSpPr>
          <p:nvPr>
            <p:ph type="body" idx="1"/>
          </p:nvPr>
        </p:nvSpPr>
        <p:spPr>
          <a:xfrm>
            <a:off x="3972696" y="2353292"/>
            <a:ext cx="4246607" cy="366651"/>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4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37"/>
        <p:cNvGrpSpPr/>
        <p:nvPr/>
      </p:nvGrpSpPr>
      <p:grpSpPr>
        <a:xfrm>
          <a:off x="0" y="0"/>
          <a:ext cx="0" cy="0"/>
          <a:chOff x="0" y="0"/>
          <a:chExt cx="0" cy="0"/>
        </a:xfrm>
      </p:grpSpPr>
      <p:sp>
        <p:nvSpPr>
          <p:cNvPr id="138" name="Google Shape;138;p47"/>
          <p:cNvSpPr txBox="1">
            <a:spLocks noGrp="1"/>
          </p:cNvSpPr>
          <p:nvPr>
            <p:ph type="title"/>
          </p:nvPr>
        </p:nvSpPr>
        <p:spPr>
          <a:xfrm>
            <a:off x="305378" y="373491"/>
            <a:ext cx="5382228"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7"/>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7"/>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47"/>
          <p:cNvSpPr>
            <a:spLocks noGrp="1"/>
          </p:cNvSpPr>
          <p:nvPr>
            <p:ph type="pic" idx="2"/>
          </p:nvPr>
        </p:nvSpPr>
        <p:spPr>
          <a:xfrm>
            <a:off x="6096000" y="0"/>
            <a:ext cx="6096000" cy="6858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1"/>
          <p:cNvSpPr txBox="1">
            <a:spLocks noGrp="1"/>
          </p:cNvSpPr>
          <p:nvPr>
            <p:ph type="body" idx="1"/>
          </p:nvPr>
        </p:nvSpPr>
        <p:spPr>
          <a:xfrm>
            <a:off x="419100" y="1364578"/>
            <a:ext cx="262825" cy="712787"/>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accent2"/>
              </a:buClr>
              <a:buSzPts val="1200"/>
              <a:buNone/>
              <a:defRPr sz="1200" b="1" i="0">
                <a:solidFill>
                  <a:schemeClr val="accent2"/>
                </a:solidFill>
                <a:latin typeface="Source Sans Pro SemiBold"/>
                <a:ea typeface="Source Sans Pro SemiBold"/>
                <a:cs typeface="Source Sans Pro SemiBold"/>
                <a:sym typeface="Source Sans Pro SemiBold"/>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1"/>
          <p:cNvSpPr txBox="1">
            <a:spLocks noGrp="1"/>
          </p:cNvSpPr>
          <p:nvPr>
            <p:ph type="body" idx="2"/>
          </p:nvPr>
        </p:nvSpPr>
        <p:spPr>
          <a:xfrm>
            <a:off x="852488" y="1364578"/>
            <a:ext cx="3278187" cy="4746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None/>
              <a:defRPr sz="2000"/>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43"/>
        <p:cNvGrpSpPr/>
        <p:nvPr/>
      </p:nvGrpSpPr>
      <p:grpSpPr>
        <a:xfrm>
          <a:off x="0" y="0"/>
          <a:ext cx="0" cy="0"/>
          <a:chOff x="0" y="0"/>
          <a:chExt cx="0" cy="0"/>
        </a:xfrm>
      </p:grpSpPr>
      <p:sp>
        <p:nvSpPr>
          <p:cNvPr id="144" name="Google Shape;144;p48"/>
          <p:cNvSpPr txBox="1">
            <a:spLocks noGrp="1"/>
          </p:cNvSpPr>
          <p:nvPr>
            <p:ph type="body" idx="1"/>
          </p:nvPr>
        </p:nvSpPr>
        <p:spPr>
          <a:xfrm>
            <a:off x="320246" y="1721708"/>
            <a:ext cx="5382228"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8"/>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8"/>
          <p:cNvSpPr>
            <a:spLocks noGrp="1"/>
          </p:cNvSpPr>
          <p:nvPr>
            <p:ph type="pic" idx="2"/>
          </p:nvPr>
        </p:nvSpPr>
        <p:spPr>
          <a:xfrm>
            <a:off x="6096000" y="0"/>
            <a:ext cx="6096000" cy="6858000"/>
          </a:xfrm>
          <a:prstGeom prst="rect">
            <a:avLst/>
          </a:prstGeom>
          <a:noFill/>
          <a:ln>
            <a:noFill/>
          </a:ln>
        </p:spPr>
      </p:sp>
      <p:sp>
        <p:nvSpPr>
          <p:cNvPr id="148" name="Google Shape;148;p48"/>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48"/>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305378" y="373491"/>
            <a:ext cx="6311212"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49"/>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49"/>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9"/>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49"/>
          <p:cNvSpPr>
            <a:spLocks noGrp="1"/>
          </p:cNvSpPr>
          <p:nvPr>
            <p:ph type="pic" idx="2"/>
          </p:nvPr>
        </p:nvSpPr>
        <p:spPr>
          <a:xfrm>
            <a:off x="7372696" y="0"/>
            <a:ext cx="4819304" cy="68580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56"/>
        <p:cNvGrpSpPr/>
        <p:nvPr/>
      </p:nvGrpSpPr>
      <p:grpSpPr>
        <a:xfrm>
          <a:off x="0" y="0"/>
          <a:ext cx="0" cy="0"/>
          <a:chOff x="0" y="0"/>
          <a:chExt cx="0" cy="0"/>
        </a:xfrm>
      </p:grpSpPr>
      <p:sp>
        <p:nvSpPr>
          <p:cNvPr id="157" name="Google Shape;157;p52"/>
          <p:cNvSpPr/>
          <p:nvPr/>
        </p:nvSpPr>
        <p:spPr>
          <a:xfrm>
            <a:off x="6096000" y="0"/>
            <a:ext cx="6104239" cy="6858000"/>
          </a:xfrm>
          <a:prstGeom prst="rect">
            <a:avLst/>
          </a:prstGeom>
          <a:solidFill>
            <a:srgbClr val="BFE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5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5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5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5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2"/>
        <p:cNvGrpSpPr/>
        <p:nvPr/>
      </p:nvGrpSpPr>
      <p:grpSpPr>
        <a:xfrm>
          <a:off x="0" y="0"/>
          <a:ext cx="0" cy="0"/>
          <a:chOff x="0" y="0"/>
          <a:chExt cx="0" cy="0"/>
        </a:xfrm>
      </p:grpSpPr>
      <p:sp>
        <p:nvSpPr>
          <p:cNvPr id="163" name="Google Shape;163;p53"/>
          <p:cNvSpPr txBox="1">
            <a:spLocks noGrp="1"/>
          </p:cNvSpPr>
          <p:nvPr>
            <p:ph type="title"/>
          </p:nvPr>
        </p:nvSpPr>
        <p:spPr>
          <a:xfrm>
            <a:off x="331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53"/>
          <p:cNvSpPr>
            <a:spLocks noGrp="1"/>
          </p:cNvSpPr>
          <p:nvPr>
            <p:ph type="pic" idx="2"/>
          </p:nvPr>
        </p:nvSpPr>
        <p:spPr>
          <a:xfrm>
            <a:off x="5600700" y="992187"/>
            <a:ext cx="6172200" cy="4873625"/>
          </a:xfrm>
          <a:prstGeom prst="rect">
            <a:avLst/>
          </a:prstGeom>
          <a:noFill/>
          <a:ln>
            <a:noFill/>
          </a:ln>
        </p:spPr>
      </p:sp>
      <p:sp>
        <p:nvSpPr>
          <p:cNvPr id="165" name="Google Shape;165;p53"/>
          <p:cNvSpPr txBox="1">
            <a:spLocks noGrp="1"/>
          </p:cNvSpPr>
          <p:nvPr>
            <p:ph type="body" idx="1"/>
          </p:nvPr>
        </p:nvSpPr>
        <p:spPr>
          <a:xfrm>
            <a:off x="331788" y="242808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lvl1pPr>
            <a:lvl2pPr marL="914400" lvl="1" indent="-228600" algn="l">
              <a:lnSpc>
                <a:spcPct val="90000"/>
              </a:lnSpc>
              <a:spcBef>
                <a:spcPts val="500"/>
              </a:spcBef>
              <a:spcAft>
                <a:spcPts val="0"/>
              </a:spcAft>
              <a:buClr>
                <a:schemeClr val="dk2"/>
              </a:buClr>
              <a:buSzPts val="1400"/>
              <a:buNone/>
              <a:defRPr sz="1400"/>
            </a:lvl2pPr>
            <a:lvl3pPr marL="1371600" lvl="2" indent="-228600" algn="l">
              <a:lnSpc>
                <a:spcPct val="90000"/>
              </a:lnSpc>
              <a:spcBef>
                <a:spcPts val="500"/>
              </a:spcBef>
              <a:spcAft>
                <a:spcPts val="0"/>
              </a:spcAft>
              <a:buClr>
                <a:schemeClr val="dk2"/>
              </a:buClr>
              <a:buSzPts val="1200"/>
              <a:buNone/>
              <a:defRPr sz="1200"/>
            </a:lvl3pPr>
            <a:lvl4pPr marL="1828800" lvl="3" indent="-228600" algn="l">
              <a:lnSpc>
                <a:spcPct val="90000"/>
              </a:lnSpc>
              <a:spcBef>
                <a:spcPts val="500"/>
              </a:spcBef>
              <a:spcAft>
                <a:spcPts val="0"/>
              </a:spcAft>
              <a:buClr>
                <a:schemeClr val="dk2"/>
              </a:buClr>
              <a:buSzPts val="1000"/>
              <a:buNone/>
              <a:defRPr sz="1000"/>
            </a:lvl4pPr>
            <a:lvl5pPr marL="2286000" lvl="4" indent="-228600" algn="l">
              <a:lnSpc>
                <a:spcPct val="90000"/>
              </a:lnSpc>
              <a:spcBef>
                <a:spcPts val="500"/>
              </a:spcBef>
              <a:spcAft>
                <a:spcPts val="0"/>
              </a:spcAft>
              <a:buClr>
                <a:schemeClr val="dk2"/>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6" name="Google Shape;166;p53"/>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53"/>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53"/>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9"/>
        <p:cNvGrpSpPr/>
        <p:nvPr/>
      </p:nvGrpSpPr>
      <p:grpSpPr>
        <a:xfrm>
          <a:off x="0" y="0"/>
          <a:ext cx="0" cy="0"/>
          <a:chOff x="0" y="0"/>
          <a:chExt cx="0" cy="0"/>
        </a:xfrm>
      </p:grpSpPr>
      <p:sp>
        <p:nvSpPr>
          <p:cNvPr id="170" name="Google Shape;170;p5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T Serif"/>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5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2"/>
              </a:buClr>
              <a:buSzPts val="2400"/>
              <a:buNone/>
              <a:defRPr sz="2400"/>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54"/>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54"/>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54"/>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30"/>
        <p:cNvGrpSpPr/>
        <p:nvPr/>
      </p:nvGrpSpPr>
      <p:grpSpPr>
        <a:xfrm>
          <a:off x="0" y="0"/>
          <a:ext cx="0" cy="0"/>
          <a:chOff x="0" y="0"/>
          <a:chExt cx="0" cy="0"/>
        </a:xfrm>
      </p:grpSpPr>
      <p:sp>
        <p:nvSpPr>
          <p:cNvPr id="31" name="Google Shape;31;p32"/>
          <p:cNvSpPr/>
          <p:nvPr/>
        </p:nvSpPr>
        <p:spPr>
          <a:xfrm>
            <a:off x="6096000" y="0"/>
            <a:ext cx="610423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32"/>
          <p:cNvSpPr txBox="1">
            <a:spLocks noGrp="1"/>
          </p:cNvSpPr>
          <p:nvPr>
            <p:ph type="title"/>
          </p:nvPr>
        </p:nvSpPr>
        <p:spPr>
          <a:xfrm>
            <a:off x="320246" y="2270681"/>
            <a:ext cx="5273246" cy="134821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2"/>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32"/>
          <p:cNvSpPr txBox="1">
            <a:spLocks noGrp="1"/>
          </p:cNvSpPr>
          <p:nvPr>
            <p:ph type="body" idx="1"/>
          </p:nvPr>
        </p:nvSpPr>
        <p:spPr>
          <a:xfrm>
            <a:off x="320246" y="3618898"/>
            <a:ext cx="5273246" cy="1788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marL="914400" lvl="1" indent="-228600" algn="l">
              <a:lnSpc>
                <a:spcPct val="90000"/>
              </a:lnSpc>
              <a:spcBef>
                <a:spcPts val="500"/>
              </a:spcBef>
              <a:spcAft>
                <a:spcPts val="0"/>
              </a:spcAft>
              <a:buClr>
                <a:schemeClr val="accent2"/>
              </a:buClr>
              <a:buSzPts val="1260"/>
              <a:buFont typeface="Noto Sans Symbols"/>
              <a:buNone/>
              <a:defRPr/>
            </a:lvl2pPr>
            <a:lvl3pPr marL="1371600" lvl="2" indent="-228600" algn="l">
              <a:lnSpc>
                <a:spcPct val="90000"/>
              </a:lnSpc>
              <a:spcBef>
                <a:spcPts val="500"/>
              </a:spcBef>
              <a:spcAft>
                <a:spcPts val="0"/>
              </a:spcAft>
              <a:buClr>
                <a:schemeClr val="accent2"/>
              </a:buClr>
              <a:buSzPts val="1120"/>
              <a:buFont typeface="Noto Sans Symbols"/>
              <a:buNone/>
              <a:defRPr/>
            </a:lvl3pPr>
            <a:lvl4pPr marL="1828800" lvl="3" indent="-228600" algn="l">
              <a:lnSpc>
                <a:spcPct val="90000"/>
              </a:lnSpc>
              <a:spcBef>
                <a:spcPts val="500"/>
              </a:spcBef>
              <a:spcAft>
                <a:spcPts val="0"/>
              </a:spcAft>
              <a:buClr>
                <a:schemeClr val="accent2"/>
              </a:buClr>
              <a:buSzPts val="980"/>
              <a:buFont typeface="Noto Sans Symbols"/>
              <a:buNone/>
              <a:defRPr/>
            </a:lvl4pPr>
            <a:lvl5pPr marL="2286000" lvl="4" indent="-228600" algn="l">
              <a:lnSpc>
                <a:spcPct val="90000"/>
              </a:lnSpc>
              <a:spcBef>
                <a:spcPts val="500"/>
              </a:spcBef>
              <a:spcAft>
                <a:spcPts val="0"/>
              </a:spcAft>
              <a:buClr>
                <a:schemeClr val="accent2"/>
              </a:buClr>
              <a:buSzPts val="980"/>
              <a:buFont typeface="Noto Sans Symbols"/>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accent1"/>
        </a:solidFill>
        <a:effectLst/>
      </p:bgPr>
    </p:bg>
    <p:spTree>
      <p:nvGrpSpPr>
        <p:cNvPr id="1" name="Shape 36"/>
        <p:cNvGrpSpPr/>
        <p:nvPr/>
      </p:nvGrpSpPr>
      <p:grpSpPr>
        <a:xfrm>
          <a:off x="0" y="0"/>
          <a:ext cx="0" cy="0"/>
          <a:chOff x="0" y="0"/>
          <a:chExt cx="0" cy="0"/>
        </a:xfrm>
      </p:grpSpPr>
      <p:sp>
        <p:nvSpPr>
          <p:cNvPr id="37" name="Google Shape;37;p33"/>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b="0" i="0">
                <a:solidFill>
                  <a:schemeClr val="lt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3"/>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41"/>
        <p:cNvGrpSpPr/>
        <p:nvPr/>
      </p:nvGrpSpPr>
      <p:grpSpPr>
        <a:xfrm>
          <a:off x="0" y="0"/>
          <a:ext cx="0" cy="0"/>
          <a:chOff x="0" y="0"/>
          <a:chExt cx="0" cy="0"/>
        </a:xfrm>
      </p:grpSpPr>
      <p:sp>
        <p:nvSpPr>
          <p:cNvPr id="42" name="Google Shape;42;p34"/>
          <p:cNvSpPr txBox="1">
            <a:spLocks noGrp="1"/>
          </p:cNvSpPr>
          <p:nvPr>
            <p:ph type="body" idx="1"/>
          </p:nvPr>
        </p:nvSpPr>
        <p:spPr>
          <a:xfrm>
            <a:off x="320245" y="1721708"/>
            <a:ext cx="6311213"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sz="2000"/>
            </a:lvl1pPr>
            <a:lvl2pPr marL="914400" lvl="1" indent="-308610" algn="l">
              <a:lnSpc>
                <a:spcPct val="90000"/>
              </a:lnSpc>
              <a:spcBef>
                <a:spcPts val="500"/>
              </a:spcBef>
              <a:spcAft>
                <a:spcPts val="0"/>
              </a:spcAft>
              <a:buClr>
                <a:schemeClr val="accent2"/>
              </a:buClr>
              <a:buSzPts val="1260"/>
              <a:buFont typeface="Noto Sans Symbols"/>
              <a:buChar char="▪"/>
              <a:defRPr sz="1800"/>
            </a:lvl2pPr>
            <a:lvl3pPr marL="1371600" lvl="2" indent="-299719" algn="l">
              <a:lnSpc>
                <a:spcPct val="90000"/>
              </a:lnSpc>
              <a:spcBef>
                <a:spcPts val="500"/>
              </a:spcBef>
              <a:spcAft>
                <a:spcPts val="0"/>
              </a:spcAft>
              <a:buClr>
                <a:schemeClr val="accent2"/>
              </a:buClr>
              <a:buSzPts val="1120"/>
              <a:buFont typeface="Noto Sans Symbols"/>
              <a:buChar char="▪"/>
              <a:defRPr sz="1600"/>
            </a:lvl3pPr>
            <a:lvl4pPr marL="1828800" lvl="3" indent="-290830" algn="l">
              <a:lnSpc>
                <a:spcPct val="90000"/>
              </a:lnSpc>
              <a:spcBef>
                <a:spcPts val="500"/>
              </a:spcBef>
              <a:spcAft>
                <a:spcPts val="0"/>
              </a:spcAft>
              <a:buClr>
                <a:schemeClr val="accent2"/>
              </a:buClr>
              <a:buSzPts val="980"/>
              <a:buFont typeface="Noto Sans Symbols"/>
              <a:buChar char="▪"/>
              <a:defRPr sz="1400"/>
            </a:lvl4pPr>
            <a:lvl5pPr marL="2286000" lvl="4" indent="-290829" algn="l">
              <a:lnSpc>
                <a:spcPct val="90000"/>
              </a:lnSpc>
              <a:spcBef>
                <a:spcPts val="500"/>
              </a:spcBef>
              <a:spcAft>
                <a:spcPts val="0"/>
              </a:spcAft>
              <a:buClr>
                <a:schemeClr val="accent2"/>
              </a:buClr>
              <a:buSzPts val="980"/>
              <a:buFont typeface="Noto Sans Symbols"/>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4"/>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4"/>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4"/>
          <p:cNvSpPr>
            <a:spLocks noGrp="1"/>
          </p:cNvSpPr>
          <p:nvPr>
            <p:ph type="pic" idx="2"/>
          </p:nvPr>
        </p:nvSpPr>
        <p:spPr>
          <a:xfrm>
            <a:off x="7372696" y="0"/>
            <a:ext cx="4819304" cy="6858000"/>
          </a:xfrm>
          <a:prstGeom prst="rect">
            <a:avLst/>
          </a:prstGeom>
          <a:noFill/>
          <a:ln>
            <a:noFill/>
          </a:ln>
        </p:spPr>
      </p:sp>
      <p:sp>
        <p:nvSpPr>
          <p:cNvPr id="46" name="Google Shape;46;p34"/>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body" idx="3"/>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5"/>
          <p:cNvSpPr txBox="1">
            <a:spLocks noGrp="1"/>
          </p:cNvSpPr>
          <p:nvPr>
            <p:ph type="body" idx="1"/>
          </p:nvPr>
        </p:nvSpPr>
        <p:spPr>
          <a:xfrm>
            <a:off x="320246" y="1253331"/>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5"/>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302632" y="372559"/>
            <a:ext cx="10515600" cy="132556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0"/>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0"/>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0"/>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rgbClr val="BFE4FF"/>
        </a:solidFill>
        <a:effectLst/>
      </p:bgPr>
    </p:bg>
    <p:spTree>
      <p:nvGrpSpPr>
        <p:cNvPr id="1" name="Shape 58"/>
        <p:cNvGrpSpPr/>
        <p:nvPr/>
      </p:nvGrpSpPr>
      <p:grpSpPr>
        <a:xfrm>
          <a:off x="0" y="0"/>
          <a:ext cx="0" cy="0"/>
          <a:chOff x="0" y="0"/>
          <a:chExt cx="0" cy="0"/>
        </a:xfrm>
      </p:grpSpPr>
      <p:sp>
        <p:nvSpPr>
          <p:cNvPr id="59" name="Google Shape;59;p36"/>
          <p:cNvSpPr txBox="1">
            <a:spLocks noGrp="1"/>
          </p:cNvSpPr>
          <p:nvPr>
            <p:ph type="ctrTitle"/>
          </p:nvPr>
        </p:nvSpPr>
        <p:spPr>
          <a:xfrm>
            <a:off x="341868" y="2612711"/>
            <a:ext cx="7261656" cy="163257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body" idx="1"/>
          </p:nvPr>
        </p:nvSpPr>
        <p:spPr>
          <a:xfrm>
            <a:off x="341868" y="2198312"/>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b="0" i="0">
                <a:solidFill>
                  <a:schemeClr val="dk2"/>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6"/>
          <p:cNvSpPr txBox="1">
            <a:spLocks noGrp="1"/>
          </p:cNvSpPr>
          <p:nvPr>
            <p:ph type="ftr" idx="11"/>
          </p:nvPr>
        </p:nvSpPr>
        <p:spPr>
          <a:xfrm>
            <a:off x="7372695"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200" b="0" i="0">
                <a:solidFill>
                  <a:srgbClr val="8A8A8A"/>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2812" y="831349"/>
            <a:ext cx="11353800" cy="7469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327000" y="1697046"/>
            <a:ext cx="11353800" cy="4351338"/>
          </a:xfrm>
          <a:prstGeom prst="rect">
            <a:avLst/>
          </a:prstGeom>
          <a:noFill/>
          <a:ln>
            <a:noFill/>
          </a:ln>
        </p:spPr>
        <p:txBody>
          <a:bodyPr spcFirstLastPara="1" wrap="square" lIns="91425" tIns="45700" rIns="91425" bIns="45700" anchor="t" anchorCtr="0">
            <a:normAutofit/>
          </a:bodyPr>
          <a:lstStyle>
            <a:lvl1pPr marL="457200" lvl="0" indent="-317500" algn="l">
              <a:lnSpc>
                <a:spcPct val="90000"/>
              </a:lnSpc>
              <a:spcBef>
                <a:spcPts val="1000"/>
              </a:spcBef>
              <a:spcAft>
                <a:spcPts val="0"/>
              </a:spcAft>
              <a:buClr>
                <a:schemeClr val="accent2"/>
              </a:buClr>
              <a:buSzPts val="1400"/>
              <a:buFont typeface="Noto Sans Symbols"/>
              <a:buChar char="▪"/>
              <a:defRPr/>
            </a:lvl1pPr>
            <a:lvl2pPr marL="914400" lvl="1" indent="-308610" algn="l">
              <a:lnSpc>
                <a:spcPct val="90000"/>
              </a:lnSpc>
              <a:spcBef>
                <a:spcPts val="500"/>
              </a:spcBef>
              <a:spcAft>
                <a:spcPts val="0"/>
              </a:spcAft>
              <a:buClr>
                <a:schemeClr val="accent2"/>
              </a:buClr>
              <a:buSzPts val="1260"/>
              <a:buFont typeface="Noto Sans Symbols"/>
              <a:buChar char="▪"/>
              <a:defRPr/>
            </a:lvl2pPr>
            <a:lvl3pPr marL="1371600" lvl="2" indent="-299719" algn="l">
              <a:lnSpc>
                <a:spcPct val="90000"/>
              </a:lnSpc>
              <a:spcBef>
                <a:spcPts val="500"/>
              </a:spcBef>
              <a:spcAft>
                <a:spcPts val="0"/>
              </a:spcAft>
              <a:buClr>
                <a:schemeClr val="accent2"/>
              </a:buClr>
              <a:buSzPts val="1120"/>
              <a:buFont typeface="Noto Sans Symbols"/>
              <a:buChar char="▪"/>
              <a:defRPr/>
            </a:lvl3pPr>
            <a:lvl4pPr marL="1828800" lvl="3" indent="-290830" algn="l">
              <a:lnSpc>
                <a:spcPct val="90000"/>
              </a:lnSpc>
              <a:spcBef>
                <a:spcPts val="500"/>
              </a:spcBef>
              <a:spcAft>
                <a:spcPts val="0"/>
              </a:spcAft>
              <a:buClr>
                <a:schemeClr val="accent2"/>
              </a:buClr>
              <a:buSzPts val="980"/>
              <a:buFont typeface="Noto Sans Symbols"/>
              <a:buChar char="▪"/>
              <a:defRPr/>
            </a:lvl4pPr>
            <a:lvl5pPr marL="2286000" lvl="4" indent="-290829" algn="l">
              <a:lnSpc>
                <a:spcPct val="90000"/>
              </a:lnSpc>
              <a:spcBef>
                <a:spcPts val="500"/>
              </a:spcBef>
              <a:spcAft>
                <a:spcPts val="0"/>
              </a:spcAft>
              <a:buClr>
                <a:schemeClr val="accent2"/>
              </a:buClr>
              <a:buSzPts val="980"/>
              <a:buFont typeface="Noto Sans Symbol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7"/>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37"/>
          <p:cNvSpPr txBox="1">
            <a:spLocks noGrp="1"/>
          </p:cNvSpPr>
          <p:nvPr>
            <p:ph type="body" idx="2"/>
          </p:nvPr>
        </p:nvSpPr>
        <p:spPr>
          <a:xfrm>
            <a:off x="327680" y="486053"/>
            <a:ext cx="4246607" cy="36665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Source Sans Pro"/>
                <a:ea typeface="Source Sans Pro"/>
                <a:cs typeface="Source Sans Pro"/>
                <a:sym typeface="Source Sans Pro"/>
              </a:defRPr>
            </a:lvl1pPr>
            <a:lvl2pPr marL="914400" lvl="1" indent="-228600" algn="l">
              <a:lnSpc>
                <a:spcPct val="90000"/>
              </a:lnSpc>
              <a:spcBef>
                <a:spcPts val="500"/>
              </a:spcBef>
              <a:spcAft>
                <a:spcPts val="0"/>
              </a:spcAft>
              <a:buClr>
                <a:schemeClr val="lt1"/>
              </a:buClr>
              <a:buSzPts val="1800"/>
              <a:buNone/>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310376" y="365125"/>
            <a:ext cx="10515600" cy="13255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600"/>
              <a:buFont typeface="PT Serif"/>
              <a:buNone/>
              <a:defRPr sz="3600" b="0" i="0" u="none" strike="noStrike" cap="none">
                <a:solidFill>
                  <a:schemeClr val="dk1"/>
                </a:solidFill>
                <a:latin typeface="PT Serif"/>
                <a:ea typeface="PT Serif"/>
                <a:cs typeface="PT Serif"/>
                <a:sym typeface="PT Serif"/>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310376" y="1825625"/>
            <a:ext cx="11462524"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2"/>
              </a:buClr>
              <a:buSzPts val="2000"/>
              <a:buFont typeface="Arial"/>
              <a:buChar char="•"/>
              <a:defRPr sz="2000" b="0" i="0" u="none" strike="noStrike" cap="none">
                <a:solidFill>
                  <a:schemeClr val="dk2"/>
                </a:solidFill>
                <a:latin typeface="PT Serif"/>
                <a:ea typeface="PT Serif"/>
                <a:cs typeface="PT Serif"/>
                <a:sym typeface="PT Serif"/>
              </a:defRPr>
            </a:lvl1pPr>
            <a:lvl2pPr marL="914400" marR="0" lvl="1"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PT Serif"/>
                <a:ea typeface="PT Serif"/>
                <a:cs typeface="PT Serif"/>
                <a:sym typeface="PT Serif"/>
              </a:defRPr>
            </a:lvl2pPr>
            <a:lvl3pPr marL="1371600" marR="0" lvl="2" indent="-330200" algn="l" rtl="0">
              <a:lnSpc>
                <a:spcPct val="90000"/>
              </a:lnSpc>
              <a:spcBef>
                <a:spcPts val="500"/>
              </a:spcBef>
              <a:spcAft>
                <a:spcPts val="0"/>
              </a:spcAft>
              <a:buClr>
                <a:schemeClr val="dk2"/>
              </a:buClr>
              <a:buSzPts val="1600"/>
              <a:buFont typeface="Arial"/>
              <a:buChar char="•"/>
              <a:defRPr sz="1600" b="0" i="0" u="none" strike="noStrike" cap="none">
                <a:solidFill>
                  <a:schemeClr val="dk2"/>
                </a:solidFill>
                <a:latin typeface="PT Serif"/>
                <a:ea typeface="PT Serif"/>
                <a:cs typeface="PT Serif"/>
                <a:sym typeface="PT Serif"/>
              </a:defRPr>
            </a:lvl3pPr>
            <a:lvl4pPr marL="1828800" marR="0" lvl="3"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4pPr>
            <a:lvl5pPr marL="2286000" marR="0" lvl="4" indent="-317500" algn="l" rtl="0">
              <a:lnSpc>
                <a:spcPct val="90000"/>
              </a:lnSpc>
              <a:spcBef>
                <a:spcPts val="500"/>
              </a:spcBef>
              <a:spcAft>
                <a:spcPts val="0"/>
              </a:spcAft>
              <a:buClr>
                <a:schemeClr val="dk2"/>
              </a:buClr>
              <a:buSzPts val="1400"/>
              <a:buFont typeface="Arial"/>
              <a:buChar char="•"/>
              <a:defRPr sz="1400" b="0" i="0" u="none" strike="noStrike" cap="none">
                <a:solidFill>
                  <a:schemeClr val="dk2"/>
                </a:solidFill>
                <a:latin typeface="PT Serif"/>
                <a:ea typeface="PT Serif"/>
                <a:cs typeface="PT Serif"/>
                <a:sym typeface="PT Serif"/>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325244"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7380732" y="6356350"/>
            <a:ext cx="41148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8A8A8A"/>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A8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99"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60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s://github.com/department-of-veterans-affairs/va.gov-team/blob/master/products/health-care/health-apartment/Health%20Hub/Research/Research%20%232/Research%20Plan%202.md" TargetMode="External"/><Relationship Id="rId4" Type="http://schemas.openxmlformats.org/officeDocument/2006/relationships/hyperlink" Target="https://app.zenhub.com/workspaces/myhealth-moteam-6261985a7d74510015ecc547/issues/department-of-veterans-affairs/va.gov-team/4154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pp.zenhub.com/workspaces/myhealth-moteam-6261985a7d74510015ecc547/issues/department-of-veterans-affairs/va.gov-team/41545"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j540s05.optimalworkshop.com/treejack/3tcd71tc" TargetMode="External"/><Relationship Id="rId13"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 Id="rId18" Type="http://schemas.openxmlformats.org/officeDocument/2006/relationships/hyperlink" Target="https://ows.io/tj/6o6v15u1" TargetMode="External"/><Relationship Id="rId26" Type="http://schemas.openxmlformats.org/officeDocument/2006/relationships/hyperlink" Target="https://github.com/department-of-veterans-affairs/va.gov-team/blob/master/products/health-care/health-apartment/Health%20Hub/Research/IA%20Tree%20Test%201/Tasks%20and%20path%20for%20IA%20Treejack%20test%205.29.2022.pdf" TargetMode="External"/><Relationship Id="rId3" Type="http://schemas.openxmlformats.org/officeDocument/2006/relationships/hyperlink" Target="https://app.zenhub.com/workspaces/myhealth-moteam-6261985a7d74510015ecc547/issues/department-of-veterans-affairs/va.gov-team/41538" TargetMode="External"/><Relationship Id="rId21" Type="http://schemas.openxmlformats.org/officeDocument/2006/relationships/hyperlink" Target="https://github.com/department-of-veterans-affairs/va.gov-team/blob/master/products/health-care/health-apartment/Health%20Hub/Design/Design%20Review%20Content%20and%20Notes/VA%20Health%20Benefits%20Experience%20Journey%20Map%20v2%205.29.22.pdf" TargetMode="External"/><Relationship Id="rId7" Type="http://schemas.openxmlformats.org/officeDocument/2006/relationships/hyperlink" Target="https://dj540s05.optimalworkshop.com/treejack/tsimbd6q" TargetMode="External"/><Relationship Id="rId12" Type="http://schemas.openxmlformats.org/officeDocument/2006/relationships/hyperlink" Target="https://app.zenhub.com/workspaces/myhealth-moteam-6261985a7d74510015ecc547/issues/department-of-veterans-affairs/va.gov-team/41542" TargetMode="External"/><Relationship Id="rId17" Type="http://schemas.openxmlformats.org/officeDocument/2006/relationships/hyperlink" Target="https://dj540s05.optimalworkshop.com/treejack/3tcd71tc-1" TargetMode="External"/><Relationship Id="rId25" Type="http://schemas.openxmlformats.org/officeDocument/2006/relationships/hyperlink" Target="https://app.zenhub.com/workspaces/myhealth-moteam-6261985a7d74510015ecc547/issues/department-of-veterans-affairs/va.gov-team/41949" TargetMode="External"/><Relationship Id="rId2" Type="http://schemas.openxmlformats.org/officeDocument/2006/relationships/notesSlide" Target="../notesSlides/notesSlide18.xml"/><Relationship Id="rId16" Type="http://schemas.openxmlformats.org/officeDocument/2006/relationships/hyperlink" Target="https://app.zenhub.com/workspaces/myhealth-moteam-6261985a7d74510015ecc547/issues/department-of-veterans-affairs/va.gov-team/41600" TargetMode="External"/><Relationship Id="rId20" Type="http://schemas.openxmlformats.org/officeDocument/2006/relationships/hyperlink" Target="https://app.zenhub.com/workspaces/myhealth-moteam-6261985a7d74510015ecc547/issues/department-of-veterans-affairs/va.gov-team/41545" TargetMode="External"/><Relationship Id="rId1" Type="http://schemas.openxmlformats.org/officeDocument/2006/relationships/slideLayout" Target="../slideLayouts/slideLayout2.xml"/><Relationship Id="rId6" Type="http://schemas.openxmlformats.org/officeDocument/2006/relationships/hyperlink" Target="https://dj540s05.optimalworkshop.com/treejack/3l312tkk" TargetMode="External"/><Relationship Id="rId11" Type="http://schemas.openxmlformats.org/officeDocument/2006/relationships/hyperlink" Target="https://dj540s05.optimalworkshop.com/treejack/3tcd71tc-0" TargetMode="External"/><Relationship Id="rId24" Type="http://schemas.openxmlformats.org/officeDocument/2006/relationships/hyperlink" Target="https://github.com/department-of-veterans-affairs/va.gov-team/blob/master/products/health-care/health-apartment/Health%20Hub/Research/Research%20%232/Research%20Plan%202.md" TargetMode="External"/><Relationship Id="rId5" Type="http://schemas.openxmlformats.org/officeDocument/2006/relationships/hyperlink" Target="https://app.zenhub.com/workspaces/myhealth-moteam-6261985a7d74510015ecc547/issues/department-of-veterans-affairs/va.gov-team/41540" TargetMode="External"/><Relationship Id="rId15" Type="http://schemas.openxmlformats.org/officeDocument/2006/relationships/hyperlink" Target="https://github.com/department-of-veterans-affairs/va.gov-team/blob/master/products/health-care/health-apartment/Health%20Hub/Research/IA%20Tree%20Test%201/Research%20recruitment%20Cohort%20A%20to%20U%205.20.22.pdf" TargetMode="External"/><Relationship Id="rId23" Type="http://schemas.openxmlformats.org/officeDocument/2006/relationships/hyperlink" Target="https://app.zenhub.com/workspaces/myhealth-moteam-6261985a7d74510015ecc547/issues/department-of-veterans-affairs/va.gov-team/41543" TargetMode="External"/><Relationship Id="rId28" Type="http://schemas.openxmlformats.org/officeDocument/2006/relationships/hyperlink" Target="https://dsva.slack.com/archives/C02E2PC3XLJ/p1653576579495879" TargetMode="External"/><Relationship Id="rId10" Type="http://schemas.openxmlformats.org/officeDocument/2006/relationships/hyperlink" Target="https://dj540s05.optimalworkshop.com/treejack/tsimbd6q-0" TargetMode="External"/><Relationship Id="rId19" Type="http://schemas.openxmlformats.org/officeDocument/2006/relationships/hyperlink" Target="https://app.zenhub.com/workspaces/myhealth-moteam-6261985a7d74510015ecc547/issues/department-of-veterans-affairs/va.gov-team/41599" TargetMode="External"/><Relationship Id="rId4"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9" Type="http://schemas.openxmlformats.org/officeDocument/2006/relationships/hyperlink" Target="https://dj540s05.optimalworkshop.com/treejack/f5mzmh07" TargetMode="External"/><Relationship Id="rId14" Type="http://schemas.openxmlformats.org/officeDocument/2006/relationships/hyperlink" Target="https://app.zenhub.com/workspaces/myhealth-moteam-6261985a7d74510015ecc547/issues/department-of-veterans-affairs/va.gov-team/41539" TargetMode="External"/><Relationship Id="rId22" Type="http://schemas.openxmlformats.org/officeDocument/2006/relationships/hyperlink" Target="https://app.zenhub.com/workspaces/myhealth-moteam-6261985a7d74510015ecc547/issues/department-of-veterans-affairs/va.gov-team/41601" TargetMode="External"/><Relationship Id="rId27" Type="http://schemas.openxmlformats.org/officeDocument/2006/relationships/hyperlink" Target="https://app.zenhub.com/workspaces/myhealth-moteam-6261985a7d74510015ecc547/issues/department-of-veterans-affairs/va.gov-team/4194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yourit.va.gov/va?id=ticket&amp;table=sc_req_item&amp;sys_id=dc56193d1ba2851035608515624bcb2e" TargetMode="External"/><Relationship Id="rId3" Type="http://schemas.openxmlformats.org/officeDocument/2006/relationships/hyperlink" Target="https://app.zenhub.com/workspaces/1095b-tax-form-61e19735167b2500170b2146/issues/department-of-veterans-affairs/va.gov-team/40454" TargetMode="External"/><Relationship Id="rId7" Type="http://schemas.openxmlformats.org/officeDocument/2006/relationships/hyperlink" Target="https://app.zenhub.com/workspaces/1095b-tax-form-61e19735167b2500170b2146/issues/department-of-veterans-affairs/va.gov-team/39722" TargetMode="External"/><Relationship Id="rId12" Type="http://schemas.openxmlformats.org/officeDocument/2006/relationships/hyperlink" Target="https://app.zenhub.com/workspaces/1095b-tax-form-61e19735167b2500170b2146/issues/department-of-veterans-affairs/va.gov-team/4155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vajira.max.gov/servicedesk/customer/portal/12/CMDMRP-2269" TargetMode="External"/><Relationship Id="rId11" Type="http://schemas.openxmlformats.org/officeDocument/2006/relationships/hyperlink" Target="https://app.zenhub.com/workspaces/1095b-tax-form-61e19735167b2500170b2146/issues/department-of-veterans-affairs/va.gov-team/38387" TargetMode="External"/><Relationship Id="rId5" Type="http://schemas.openxmlformats.org/officeDocument/2006/relationships/hyperlink" Target="https://app.zenhub.com/workspaces/1095b-tax-form-61e19735167b2500170b2146/issues/department-of-veterans-affairs/va.gov-team/39723" TargetMode="External"/><Relationship Id="rId10" Type="http://schemas.openxmlformats.org/officeDocument/2006/relationships/hyperlink" Target="https://app.zenhub.com/workspaces/1095b-tax-form-61e19735167b2500170b2146/issues/department-of-veterans-affairs/va.gov-team/36175" TargetMode="External"/><Relationship Id="rId4" Type="http://schemas.openxmlformats.org/officeDocument/2006/relationships/hyperlink" Target="https://github.com/department-of-veterans-affairs/va.gov-team/blob/master/products/health-care/1095b-tax-form/product/1095-B%20Updates%205.31.2022.pptx" TargetMode="External"/><Relationship Id="rId9" Type="http://schemas.openxmlformats.org/officeDocument/2006/relationships/hyperlink" Target="https://app.zenhub.com/workspaces/1095b-tax-form-61e19735167b2500170b2146/issues/department-of-veterans-affairs/va.gov-team/38351"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jp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 Id="rId14" Type="http://schemas.openxmlformats.org/officeDocument/2006/relationships/image" Target="../media/image2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hyperlink" Target="https://app.zenhub.com/workspaces/myhealth-moteam-6261985a7d74510015ecc547/issues/department-of-veterans-affairs/va.gov-team/41600" TargetMode="External"/><Relationship Id="rId3" Type="http://schemas.openxmlformats.org/officeDocument/2006/relationships/hyperlink" Target="https://app.zenhub.com/workspaces/myhealth-moteam-6261985a7d74510015ecc547/issues/department-of-veterans-affairs/va.gov-team/41538" TargetMode="External"/><Relationship Id="rId7" Type="http://schemas.openxmlformats.org/officeDocument/2006/relationships/hyperlink" Target="https://app.zenhub.com/workspaces/myhealth-moteam-6261985a7d74510015ecc547/issues/department-of-veterans-affairs/va.gov-team/4153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app.zenhub.com/workspaces/myhealth-moteam-6261985a7d74510015ecc547/issues/department-of-veterans-affairs/va.gov-team/41542" TargetMode="External"/><Relationship Id="rId11" Type="http://schemas.openxmlformats.org/officeDocument/2006/relationships/image" Target="../media/image29.png"/><Relationship Id="rId5" Type="http://schemas.openxmlformats.org/officeDocument/2006/relationships/hyperlink" Target="https://app.zenhub.com/workspaces/myhealth-moteam-6261985a7d74510015ecc547/issues/department-of-veterans-affairs/va.gov-team/41540" TargetMode="External"/><Relationship Id="rId10" Type="http://schemas.openxmlformats.org/officeDocument/2006/relationships/hyperlink" Target="https://github.com/department-of-veterans-affairs/va.gov-team/blob/master/products/health-care/health-apartment/Health%20Hub/Research/IA%20Tree%20Test%201/HH%20-%20Trees%20base%20H0%20H1%205.29.22.xlsx" TargetMode="External"/><Relationship Id="rId4" Type="http://schemas.openxmlformats.org/officeDocument/2006/relationships/hyperlink" Target="https://app.zenhub.com/workspaces/myhealth-moteam-6261985a7d74510015ecc547/issues/department-of-veterans-affairs/va.gov-team/41949" TargetMode="External"/><Relationship Id="rId9" Type="http://schemas.openxmlformats.org/officeDocument/2006/relationships/hyperlink" Target="https://github.com/department-of-veterans-affairs/va.gov-team/blob/master/products/health-care/health-apartment/Health%20Hub/Research/IA%20Tree%20Test%201/2022%20Health%20Hub%20Tree%20Test%20research%20plan.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303123" y="235831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3 Demo</a:t>
            </a:r>
            <a:endParaRPr/>
          </a:p>
        </p:txBody>
      </p:sp>
      <p:sp>
        <p:nvSpPr>
          <p:cNvPr id="180" name="Google Shape;180;p1"/>
          <p:cNvSpPr txBox="1">
            <a:spLocks noGrp="1"/>
          </p:cNvSpPr>
          <p:nvPr>
            <p:ph type="subTitle" idx="1"/>
          </p:nvPr>
        </p:nvSpPr>
        <p:spPr>
          <a:xfrm>
            <a:off x="341868" y="3625768"/>
            <a:ext cx="4852432" cy="365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000"/>
              <a:buNone/>
            </a:pPr>
            <a:r>
              <a:rPr lang="en-US"/>
              <a:t>Tuesday, May 31st,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
          <p:cNvSpPr txBox="1"/>
          <p:nvPr/>
        </p:nvSpPr>
        <p:spPr>
          <a:xfrm>
            <a:off x="410079" y="750806"/>
            <a:ext cx="7951867"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identified the data that would validate our hypotheses</a:t>
            </a:r>
            <a:endParaRPr sz="1400" b="0" i="0" u="none" strike="noStrike" cap="none">
              <a:solidFill>
                <a:schemeClr val="dk1"/>
              </a:solidFill>
              <a:latin typeface="Arial"/>
              <a:ea typeface="Arial"/>
              <a:cs typeface="Arial"/>
              <a:sym typeface="Arial"/>
            </a:endParaRPr>
          </a:p>
        </p:txBody>
      </p:sp>
      <p:sp>
        <p:nvSpPr>
          <p:cNvPr id="497" name="Google Shape;497;p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10</a:t>
            </a:fld>
            <a:endParaRPr sz="1200" b="0" i="0" u="none" strike="noStrike" cap="none">
              <a:solidFill>
                <a:srgbClr val="8A8A8A"/>
              </a:solidFill>
              <a:latin typeface="Source Sans Pro"/>
              <a:ea typeface="Source Sans Pro"/>
              <a:cs typeface="Source Sans Pro"/>
              <a:sym typeface="Source Sans Pro"/>
            </a:endParaRPr>
          </a:p>
        </p:txBody>
      </p:sp>
      <p:sp>
        <p:nvSpPr>
          <p:cNvPr id="498" name="Google Shape;498;p7"/>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499" name="Google Shape;499;p7"/>
          <p:cNvSpPr txBox="1"/>
          <p:nvPr/>
        </p:nvSpPr>
        <p:spPr>
          <a:xfrm>
            <a:off x="420624" y="1773936"/>
            <a:ext cx="4470300" cy="2154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Identify criteria for hypothesis validation</a:t>
            </a:r>
            <a:endParaRPr sz="1400" b="0" i="0" u="none" strike="noStrike" cap="none">
              <a:solidFill>
                <a:srgbClr val="8F8F8F"/>
              </a:solidFill>
              <a:latin typeface="PT Serif"/>
              <a:ea typeface="PT Serif"/>
              <a:cs typeface="PT Serif"/>
              <a:sym typeface="PT Serif"/>
            </a:endParaRPr>
          </a:p>
        </p:txBody>
      </p:sp>
      <p:sp>
        <p:nvSpPr>
          <p:cNvPr id="500" name="Google Shape;500;p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Validation criteria</a:t>
            </a:r>
            <a:endParaRPr sz="1200" b="0" i="0" u="none" strike="noStrike" cap="none">
              <a:solidFill>
                <a:srgbClr val="000000"/>
              </a:solidFill>
              <a:latin typeface="Source Sans Pro"/>
              <a:ea typeface="Source Sans Pro"/>
              <a:cs typeface="Source Sans Pro"/>
              <a:sym typeface="Source Sans Pro"/>
            </a:endParaRPr>
          </a:p>
        </p:txBody>
      </p:sp>
      <p:grpSp>
        <p:nvGrpSpPr>
          <p:cNvPr id="501" name="Google Shape;501;p7"/>
          <p:cNvGrpSpPr/>
          <p:nvPr/>
        </p:nvGrpSpPr>
        <p:grpSpPr>
          <a:xfrm>
            <a:off x="410431" y="309109"/>
            <a:ext cx="966093" cy="369094"/>
            <a:chOff x="410431" y="309109"/>
            <a:chExt cx="966093" cy="369094"/>
          </a:xfrm>
        </p:grpSpPr>
        <p:sp>
          <p:nvSpPr>
            <p:cNvPr id="502" name="Google Shape;502;p7"/>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B</a:t>
              </a:r>
              <a:endParaRPr sz="1200" b="0" i="0" u="none" strike="noStrike" cap="none">
                <a:solidFill>
                  <a:schemeClr val="lt1"/>
                </a:solidFill>
                <a:latin typeface="Arial"/>
                <a:ea typeface="Arial"/>
                <a:cs typeface="Arial"/>
                <a:sym typeface="Arial"/>
              </a:endParaRPr>
            </a:p>
          </p:txBody>
        </p:sp>
        <p:sp>
          <p:nvSpPr>
            <p:cNvPr id="503" name="Google Shape;503;p7"/>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4" name="Google Shape;504;p7"/>
          <p:cNvSpPr txBox="1"/>
          <p:nvPr/>
        </p:nvSpPr>
        <p:spPr>
          <a:xfrm>
            <a:off x="411480" y="2523744"/>
            <a:ext cx="9567000" cy="289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Overall Success</a:t>
            </a:r>
            <a:r>
              <a:rPr lang="en-US" sz="1400" b="0" i="0" u="none" strike="noStrike" cap="none">
                <a:solidFill>
                  <a:srgbClr val="000000"/>
                </a:solidFill>
                <a:latin typeface="PT Serif"/>
                <a:ea typeface="PT Serif"/>
                <a:cs typeface="PT Serif"/>
                <a:sym typeface="PT Serif"/>
              </a:rPr>
              <a:t>: The Success score refers to the percentage of participants who selected a correct answer, regardless of whether or not they had to jump around the tree a few times before doing so.</a:t>
            </a:r>
            <a:endParaRPr sz="1400" b="0" i="0" u="none" strike="noStrike" cap="none">
              <a:solidFill>
                <a:srgbClr val="000000"/>
              </a:solidFill>
              <a:latin typeface="PT Serif"/>
              <a:ea typeface="PT Serif"/>
              <a:cs typeface="PT Serif"/>
              <a:sym typeface="PT Serif"/>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Overall Directness</a:t>
            </a:r>
            <a:r>
              <a:rPr lang="en-US" sz="1400" b="0" i="0" u="none" strike="noStrike" cap="none">
                <a:solidFill>
                  <a:srgbClr val="000000"/>
                </a:solidFill>
                <a:latin typeface="PT Serif"/>
                <a:ea typeface="PT Serif"/>
                <a:cs typeface="PT Serif"/>
                <a:sym typeface="PT Serif"/>
              </a:rPr>
              <a:t>: The Directness score is the percentage of participants who did not backtrack at all when selecting an answer, whether their answer was correct or incorrect. It attempts to measure how </a:t>
            </a:r>
            <a:r>
              <a:rPr lang="en-US" sz="1400" b="0" i="1" u="none" strike="noStrike" cap="none">
                <a:solidFill>
                  <a:srgbClr val="000000"/>
                </a:solidFill>
                <a:latin typeface="PT Serif"/>
                <a:ea typeface="PT Serif"/>
                <a:cs typeface="PT Serif"/>
                <a:sym typeface="PT Serif"/>
              </a:rPr>
              <a:t>certain</a:t>
            </a:r>
            <a:r>
              <a:rPr lang="en-US" sz="1400" b="0" i="0" u="none" strike="noStrike" cap="none">
                <a:solidFill>
                  <a:srgbClr val="000000"/>
                </a:solidFill>
                <a:latin typeface="PT Serif"/>
                <a:ea typeface="PT Serif"/>
                <a:cs typeface="PT Serif"/>
                <a:sym typeface="PT Serif"/>
              </a:rPr>
              <a:t> participants were in selecting their answer, though it's important to not assume too much about what the participants were thinking.</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Time Taken</a:t>
            </a:r>
            <a:r>
              <a:rPr lang="en-US" sz="1400" b="0" i="0" u="none" strike="noStrike" cap="none">
                <a:solidFill>
                  <a:srgbClr val="000000"/>
                </a:solidFill>
                <a:latin typeface="PT Serif"/>
                <a:ea typeface="PT Serif"/>
                <a:cs typeface="PT Serif"/>
                <a:sym typeface="PT Serif"/>
              </a:rPr>
              <a:t>: The time taken score is a box plot of the recorded task completion times. Participants who took longer than 100 seconds to complete a task are excluded.</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T Serif"/>
                <a:ea typeface="PT Serif"/>
                <a:cs typeface="PT Serif"/>
                <a:sym typeface="PT Serif"/>
              </a:rPr>
              <a:t>Optimal Workshop</a:t>
            </a:r>
            <a:r>
              <a:rPr lang="en-US" sz="1400" b="0" i="0" u="none" strike="noStrike" cap="none">
                <a:solidFill>
                  <a:srgbClr val="000000"/>
                </a:solidFill>
                <a:latin typeface="PT Serif"/>
                <a:ea typeface="PT Serif"/>
                <a:cs typeface="PT Serif"/>
                <a:sym typeface="PT Serif"/>
              </a:rPr>
              <a:t> also provides a weighted average of the squares (^2) of success and directness that favors success over directness. This is a number that we will record, but it's usefulness to our study is not determined yet.</a:t>
            </a:r>
            <a:endParaRPr sz="14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0"/>
              </a:spcBef>
              <a:spcAft>
                <a:spcPts val="0"/>
              </a:spcAft>
              <a:buClr>
                <a:srgbClr val="000000"/>
              </a:buClr>
              <a:buSzPts val="1400"/>
              <a:buFont typeface="Noto Sans Symbols"/>
              <a:buNone/>
            </a:pPr>
            <a:endParaRPr sz="1400" b="0" i="0" u="none" strike="noStrike" cap="none">
              <a:solidFill>
                <a:srgbClr val="000000"/>
              </a:solidFill>
              <a:latin typeface="PT Serif"/>
              <a:ea typeface="PT Serif"/>
              <a:cs typeface="PT Serif"/>
              <a:sym typeface="PT Serif"/>
            </a:endParaRPr>
          </a:p>
        </p:txBody>
      </p:sp>
      <p:sp>
        <p:nvSpPr>
          <p:cNvPr id="505" name="Google Shape;505;p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10"/>
          <p:cNvSpPr txBox="1"/>
          <p:nvPr/>
        </p:nvSpPr>
        <p:spPr>
          <a:xfrm>
            <a:off x="410075" y="750800"/>
            <a:ext cx="92898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thought about the questions the treejack test wouldn't answer</a:t>
            </a:r>
            <a:endParaRPr sz="1400" b="0" i="0" u="none" strike="noStrike" cap="none">
              <a:solidFill>
                <a:schemeClr val="dk1"/>
              </a:solidFill>
              <a:latin typeface="Arial"/>
              <a:ea typeface="Arial"/>
              <a:cs typeface="Arial"/>
              <a:sym typeface="Arial"/>
            </a:endParaRPr>
          </a:p>
        </p:txBody>
      </p:sp>
      <p:sp>
        <p:nvSpPr>
          <p:cNvPr id="511" name="Google Shape;511;p1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11</a:t>
            </a:fld>
            <a:endParaRPr sz="1200" b="0" i="0" u="none" strike="noStrike" cap="none">
              <a:solidFill>
                <a:srgbClr val="8A8A8A"/>
              </a:solidFill>
              <a:latin typeface="Source Sans Pro"/>
              <a:ea typeface="Source Sans Pro"/>
              <a:cs typeface="Source Sans Pro"/>
              <a:sym typeface="Source Sans Pro"/>
            </a:endParaRPr>
          </a:p>
        </p:txBody>
      </p:sp>
      <p:sp>
        <p:nvSpPr>
          <p:cNvPr id="512" name="Google Shape;512;p10"/>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513" name="Google Shape;513;p10"/>
          <p:cNvSpPr txBox="1"/>
          <p:nvPr/>
        </p:nvSpPr>
        <p:spPr>
          <a:xfrm>
            <a:off x="420624" y="1773936"/>
            <a:ext cx="5565000" cy="958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Define next research phase w/ Veterans</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Draft research plan #2</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514" name="Google Shape;514;p10"/>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a:solidFill>
                  <a:schemeClr val="hlink"/>
                </a:solidFill>
                <a:latin typeface="Source Sans Pro"/>
                <a:ea typeface="Source Sans Pro"/>
                <a:cs typeface="Source Sans Pro"/>
                <a:sym typeface="Source Sans Pro"/>
                <a:hlinkClick r:id="rId5"/>
              </a:rPr>
              <a:t>Draft of Research Plan #2 </a:t>
            </a:r>
            <a:endParaRPr sz="1200" b="0" i="0" u="none" strike="noStrike" cap="none">
              <a:solidFill>
                <a:srgbClr val="000000"/>
              </a:solidFill>
              <a:latin typeface="Source Sans Pro"/>
              <a:ea typeface="Source Sans Pro"/>
              <a:cs typeface="Source Sans Pro"/>
              <a:sym typeface="Source Sans Pro"/>
            </a:endParaRPr>
          </a:p>
        </p:txBody>
      </p:sp>
      <p:grpSp>
        <p:nvGrpSpPr>
          <p:cNvPr id="515" name="Google Shape;515;p10"/>
          <p:cNvGrpSpPr/>
          <p:nvPr/>
        </p:nvGrpSpPr>
        <p:grpSpPr>
          <a:xfrm>
            <a:off x="410431" y="309109"/>
            <a:ext cx="966093" cy="369094"/>
            <a:chOff x="410431" y="309109"/>
            <a:chExt cx="966093" cy="369094"/>
          </a:xfrm>
        </p:grpSpPr>
        <p:sp>
          <p:nvSpPr>
            <p:cNvPr id="516" name="Google Shape;516;p1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C</a:t>
              </a:r>
              <a:endParaRPr sz="1200" b="0" i="0" u="none" strike="noStrike" cap="none">
                <a:solidFill>
                  <a:schemeClr val="lt1"/>
                </a:solidFill>
                <a:latin typeface="Arial"/>
                <a:ea typeface="Arial"/>
                <a:cs typeface="Arial"/>
                <a:sym typeface="Arial"/>
              </a:endParaRPr>
            </a:p>
          </p:txBody>
        </p:sp>
        <p:sp>
          <p:nvSpPr>
            <p:cNvPr id="517" name="Google Shape;517;p10"/>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 name="Google Shape;518;p10"/>
          <p:cNvSpPr txBox="1"/>
          <p:nvPr/>
        </p:nvSpPr>
        <p:spPr>
          <a:xfrm>
            <a:off x="414763" y="2525902"/>
            <a:ext cx="5932800" cy="2631300"/>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a:solidFill>
                  <a:srgbClr val="000000"/>
                </a:solidFill>
                <a:latin typeface="PT Serif"/>
                <a:ea typeface="PT Serif"/>
                <a:cs typeface="PT Serif"/>
                <a:sym typeface="PT Serif"/>
              </a:rPr>
              <a:t>What are the most difficult aspects of learning about, applying for, getting started with, and managing health care benefits online? </a:t>
            </a:r>
            <a:endParaRPr sz="20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0"/>
              </a:spcBef>
              <a:spcAft>
                <a:spcPts val="0"/>
              </a:spcAft>
              <a:buClr>
                <a:srgbClr val="000000"/>
              </a:buClr>
              <a:buSzPts val="1400"/>
              <a:buFont typeface="Noto Sans Symbols"/>
              <a:buNone/>
            </a:pPr>
            <a:endParaRPr sz="2000" b="0" i="0" u="none" strike="noStrike" cap="none">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2000" b="0" i="0" u="none" strike="noStrike" cap="none">
                <a:solidFill>
                  <a:srgbClr val="000000"/>
                </a:solidFill>
                <a:latin typeface="PT Serif"/>
                <a:ea typeface="PT Serif"/>
                <a:cs typeface="PT Serif"/>
                <a:sym typeface="PT Serif"/>
              </a:rPr>
              <a:t>What information do Veterans need to repeatedly find or refer to when managing their care? </a:t>
            </a:r>
            <a:endParaRPr sz="2000" b="0" i="0" u="none" strike="noStrike" cap="none">
              <a:solidFill>
                <a:srgbClr val="000000"/>
              </a:solidFill>
              <a:latin typeface="PT Serif"/>
              <a:ea typeface="PT Serif"/>
              <a:cs typeface="PT Serif"/>
              <a:sym typeface="PT Serif"/>
            </a:endParaRPr>
          </a:p>
          <a:p>
            <a:pPr marL="182880" marR="0" lvl="0" indent="-93978" algn="l" rtl="0">
              <a:lnSpc>
                <a:spcPct val="100000"/>
              </a:lnSpc>
              <a:spcBef>
                <a:spcPts val="600"/>
              </a:spcBef>
              <a:spcAft>
                <a:spcPts val="0"/>
              </a:spcAft>
              <a:buClr>
                <a:srgbClr val="000000"/>
              </a:buClr>
              <a:buSzPts val="1400"/>
              <a:buFont typeface="Noto Sans Symbols"/>
              <a:buNone/>
            </a:pPr>
            <a:endParaRPr sz="2000" b="0" i="0" u="none" strike="noStrike" cap="none">
              <a:solidFill>
                <a:srgbClr val="000000"/>
              </a:solidFill>
              <a:latin typeface="PT Serif"/>
              <a:ea typeface="PT Serif"/>
              <a:cs typeface="PT Serif"/>
              <a:sym typeface="PT Serif"/>
            </a:endParaRPr>
          </a:p>
        </p:txBody>
      </p:sp>
      <p:sp>
        <p:nvSpPr>
          <p:cNvPr id="519" name="Google Shape;519;p1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
          <p:cNvSpPr txBox="1"/>
          <p:nvPr/>
        </p:nvSpPr>
        <p:spPr>
          <a:xfrm>
            <a:off x="410073" y="750800"/>
            <a:ext cx="110166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continued to evolve our experience map based on research and discovery</a:t>
            </a:r>
            <a:endParaRPr sz="2800" b="0" i="0" u="none" strike="noStrike" cap="none">
              <a:solidFill>
                <a:schemeClr val="dk1"/>
              </a:solidFill>
              <a:latin typeface="PT Serif"/>
              <a:ea typeface="PT Serif"/>
              <a:cs typeface="PT Serif"/>
              <a:sym typeface="PT Serif"/>
            </a:endParaRPr>
          </a:p>
        </p:txBody>
      </p:sp>
      <p:sp>
        <p:nvSpPr>
          <p:cNvPr id="525" name="Google Shape;525;p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12</a:t>
            </a:fld>
            <a:endParaRPr sz="1200" b="0" i="0" u="none" strike="noStrike" cap="none">
              <a:solidFill>
                <a:srgbClr val="8A8A8A"/>
              </a:solidFill>
              <a:latin typeface="Source Sans Pro"/>
              <a:ea typeface="Source Sans Pro"/>
              <a:cs typeface="Source Sans Pro"/>
              <a:sym typeface="Source Sans Pro"/>
            </a:endParaRPr>
          </a:p>
        </p:txBody>
      </p:sp>
      <p:sp>
        <p:nvSpPr>
          <p:cNvPr id="526" name="Google Shape;526;p6"/>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527" name="Google Shape;527;p6"/>
          <p:cNvSpPr txBox="1"/>
          <p:nvPr/>
        </p:nvSpPr>
        <p:spPr>
          <a:xfrm>
            <a:off x="420625" y="1773925"/>
            <a:ext cx="3289500" cy="1206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on Veteran experience map</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528" name="Google Shape;528;p6"/>
          <p:cNvSpPr txBox="1"/>
          <p:nvPr/>
        </p:nvSpPr>
        <p:spPr>
          <a:xfrm>
            <a:off x="8109284" y="6122168"/>
            <a:ext cx="376511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Experience Map</a:t>
            </a:r>
            <a:endParaRPr sz="1200" b="0" i="0" u="none" strike="noStrike" cap="none">
              <a:solidFill>
                <a:srgbClr val="000000"/>
              </a:solidFill>
              <a:latin typeface="Source Sans Pro"/>
              <a:ea typeface="Source Sans Pro"/>
              <a:cs typeface="Source Sans Pro"/>
              <a:sym typeface="Source Sans Pro"/>
            </a:endParaRPr>
          </a:p>
        </p:txBody>
      </p:sp>
      <p:grpSp>
        <p:nvGrpSpPr>
          <p:cNvPr id="529" name="Google Shape;529;p6"/>
          <p:cNvGrpSpPr/>
          <p:nvPr/>
        </p:nvGrpSpPr>
        <p:grpSpPr>
          <a:xfrm>
            <a:off x="410431" y="309109"/>
            <a:ext cx="966093" cy="369094"/>
            <a:chOff x="410431" y="309109"/>
            <a:chExt cx="966093" cy="369094"/>
          </a:xfrm>
        </p:grpSpPr>
        <p:sp>
          <p:nvSpPr>
            <p:cNvPr id="530" name="Google Shape;530;p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C</a:t>
              </a:r>
              <a:endParaRPr sz="1200" b="0" i="0" u="none" strike="noStrike" cap="none">
                <a:solidFill>
                  <a:schemeClr val="lt1"/>
                </a:solidFill>
                <a:latin typeface="Arial"/>
                <a:ea typeface="Arial"/>
                <a:cs typeface="Arial"/>
                <a:sym typeface="Arial"/>
              </a:endParaRPr>
            </a:p>
          </p:txBody>
        </p:sp>
        <p:sp>
          <p:nvSpPr>
            <p:cNvPr id="531" name="Google Shape;531;p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2" name="Google Shape;532;p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pic>
        <p:nvPicPr>
          <p:cNvPr id="533" name="Google Shape;533;p6" descr="Table&#10;&#10;Description automatically generated"/>
          <p:cNvPicPr preferRelativeResize="0"/>
          <p:nvPr/>
        </p:nvPicPr>
        <p:blipFill rotWithShape="1">
          <a:blip r:embed="rId4">
            <a:alphaModFix/>
          </a:blip>
          <a:srcRect/>
          <a:stretch/>
        </p:blipFill>
        <p:spPr>
          <a:xfrm>
            <a:off x="4337539" y="1549024"/>
            <a:ext cx="7379676" cy="44867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
          <p:cNvSpPr txBox="1">
            <a:spLocks noGrp="1"/>
          </p:cNvSpPr>
          <p:nvPr>
            <p:ph type="ctrTitle"/>
          </p:nvPr>
        </p:nvSpPr>
        <p:spPr>
          <a:xfrm>
            <a:off x="248880" y="2938176"/>
            <a:ext cx="8387120"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1095-B Status Update</a:t>
            </a:r>
            <a:endParaRPr/>
          </a:p>
        </p:txBody>
      </p:sp>
      <p:sp>
        <p:nvSpPr>
          <p:cNvPr id="539" name="Google Shape;539;p8"/>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540" name="Google Shape;540;p8"/>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541" name="Google Shape;541;p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2"/>
          <p:cNvSpPr/>
          <p:nvPr/>
        </p:nvSpPr>
        <p:spPr>
          <a:xfrm>
            <a:off x="5656656" y="1796484"/>
            <a:ext cx="1883241" cy="43032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547" name="Google Shape;547;p62"/>
          <p:cNvCxnSpPr/>
          <p:nvPr/>
        </p:nvCxnSpPr>
        <p:spPr>
          <a:xfrm>
            <a:off x="9546999"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548" name="Google Shape;548;p62"/>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Workplan </a:t>
            </a:r>
            <a:endParaRPr>
              <a:highlight>
                <a:srgbClr val="FFFF00"/>
              </a:highlight>
            </a:endParaRPr>
          </a:p>
        </p:txBody>
      </p:sp>
      <p:sp>
        <p:nvSpPr>
          <p:cNvPr id="549" name="Google Shape;549;p62"/>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14</a:t>
            </a:fld>
            <a:endParaRPr>
              <a:latin typeface="Source Sans Pro"/>
              <a:ea typeface="Source Sans Pro"/>
              <a:cs typeface="Source Sans Pro"/>
              <a:sym typeface="Source Sans Pro"/>
            </a:endParaRPr>
          </a:p>
        </p:txBody>
      </p:sp>
      <p:sp>
        <p:nvSpPr>
          <p:cNvPr id="550" name="Google Shape;550;p62"/>
          <p:cNvSpPr txBox="1"/>
          <p:nvPr/>
        </p:nvSpPr>
        <p:spPr>
          <a:xfrm>
            <a:off x="1574492" y="1823730"/>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14: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1" name="Google Shape;551;p62"/>
          <p:cNvSpPr txBox="1"/>
          <p:nvPr/>
        </p:nvSpPr>
        <p:spPr>
          <a:xfrm>
            <a:off x="2665027" y="1815352"/>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2" name="Google Shape;552;p62"/>
          <p:cNvSpPr txBox="1"/>
          <p:nvPr/>
        </p:nvSpPr>
        <p:spPr>
          <a:xfrm>
            <a:off x="4808998" y="182427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17: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3" name="Google Shape;553;p62"/>
          <p:cNvSpPr txBox="1"/>
          <p:nvPr/>
        </p:nvSpPr>
        <p:spPr>
          <a:xfrm>
            <a:off x="3726040"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16: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4" name="Google Shape;554;p62"/>
          <p:cNvSpPr txBox="1"/>
          <p:nvPr/>
        </p:nvSpPr>
        <p:spPr>
          <a:xfrm>
            <a:off x="1561207"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7</a:t>
            </a:r>
            <a:endParaRPr sz="1400" b="0" i="0" u="none" strike="noStrike" cap="none">
              <a:solidFill>
                <a:srgbClr val="000000"/>
              </a:solidFill>
              <a:latin typeface="Arial"/>
              <a:ea typeface="Arial"/>
              <a:cs typeface="Arial"/>
              <a:sym typeface="Arial"/>
            </a:endParaRPr>
          </a:p>
        </p:txBody>
      </p:sp>
      <p:sp>
        <p:nvSpPr>
          <p:cNvPr id="555" name="Google Shape;555;p62"/>
          <p:cNvSpPr txBox="1"/>
          <p:nvPr/>
        </p:nvSpPr>
        <p:spPr>
          <a:xfrm>
            <a:off x="3644286"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8</a:t>
            </a:r>
            <a:endParaRPr sz="1400" b="0" i="0" u="none" strike="noStrike" cap="none">
              <a:solidFill>
                <a:srgbClr val="000000"/>
              </a:solidFill>
              <a:latin typeface="Arial"/>
              <a:ea typeface="Arial"/>
              <a:cs typeface="Arial"/>
              <a:sym typeface="Arial"/>
            </a:endParaRPr>
          </a:p>
        </p:txBody>
      </p:sp>
      <p:sp>
        <p:nvSpPr>
          <p:cNvPr id="556" name="Google Shape;556;p62"/>
          <p:cNvSpPr txBox="1"/>
          <p:nvPr/>
        </p:nvSpPr>
        <p:spPr>
          <a:xfrm>
            <a:off x="5643324" y="1822925"/>
            <a:ext cx="7956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18: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57" name="Google Shape;557;p62"/>
          <p:cNvSpPr txBox="1"/>
          <p:nvPr/>
        </p:nvSpPr>
        <p:spPr>
          <a:xfrm>
            <a:off x="5608794"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9</a:t>
            </a:r>
            <a:endParaRPr sz="1400" b="0" i="0" u="none" strike="noStrike" cap="none">
              <a:solidFill>
                <a:srgbClr val="000000"/>
              </a:solidFill>
              <a:latin typeface="Arial"/>
              <a:ea typeface="Arial"/>
              <a:cs typeface="Arial"/>
              <a:sym typeface="Arial"/>
            </a:endParaRPr>
          </a:p>
        </p:txBody>
      </p:sp>
      <p:cxnSp>
        <p:nvCxnSpPr>
          <p:cNvPr id="558" name="Google Shape;558;p62"/>
          <p:cNvCxnSpPr/>
          <p:nvPr/>
        </p:nvCxnSpPr>
        <p:spPr>
          <a:xfrm>
            <a:off x="3626269"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59" name="Google Shape;559;p62"/>
          <p:cNvCxnSpPr/>
          <p:nvPr/>
        </p:nvCxnSpPr>
        <p:spPr>
          <a:xfrm>
            <a:off x="1499434"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560" name="Google Shape;560;p62"/>
          <p:cNvCxnSpPr/>
          <p:nvPr/>
        </p:nvCxnSpPr>
        <p:spPr>
          <a:xfrm>
            <a:off x="2562851"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1" name="Google Shape;561;p62"/>
          <p:cNvCxnSpPr/>
          <p:nvPr/>
        </p:nvCxnSpPr>
        <p:spPr>
          <a:xfrm>
            <a:off x="4624257"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562" name="Google Shape;562;p62"/>
          <p:cNvCxnSpPr/>
          <p:nvPr/>
        </p:nvCxnSpPr>
        <p:spPr>
          <a:xfrm>
            <a:off x="5587592"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563" name="Google Shape;563;p62"/>
          <p:cNvCxnSpPr/>
          <p:nvPr/>
        </p:nvCxnSpPr>
        <p:spPr>
          <a:xfrm rot="10800000" flipH="1">
            <a:off x="418399" y="3363883"/>
            <a:ext cx="11082370" cy="11546"/>
          </a:xfrm>
          <a:prstGeom prst="straightConnector1">
            <a:avLst/>
          </a:prstGeom>
          <a:noFill/>
          <a:ln w="9525" cap="flat" cmpd="sng">
            <a:solidFill>
              <a:srgbClr val="747C74"/>
            </a:solidFill>
            <a:prstDash val="solid"/>
            <a:round/>
            <a:headEnd type="none" w="sm" len="sm"/>
            <a:tailEnd type="none" w="sm" len="sm"/>
          </a:ln>
        </p:spPr>
      </p:cxnSp>
      <p:cxnSp>
        <p:nvCxnSpPr>
          <p:cNvPr id="564" name="Google Shape;564;p62"/>
          <p:cNvCxnSpPr/>
          <p:nvPr/>
        </p:nvCxnSpPr>
        <p:spPr>
          <a:xfrm rot="10800000" flipH="1">
            <a:off x="411833" y="4459149"/>
            <a:ext cx="11082367" cy="6568"/>
          </a:xfrm>
          <a:prstGeom prst="straightConnector1">
            <a:avLst/>
          </a:prstGeom>
          <a:noFill/>
          <a:ln w="9525" cap="flat" cmpd="sng">
            <a:solidFill>
              <a:srgbClr val="747C74"/>
            </a:solidFill>
            <a:prstDash val="solid"/>
            <a:round/>
            <a:headEnd type="none" w="sm" len="sm"/>
            <a:tailEnd type="none" w="sm" len="sm"/>
          </a:ln>
        </p:spPr>
      </p:cxnSp>
      <p:cxnSp>
        <p:nvCxnSpPr>
          <p:cNvPr id="565" name="Google Shape;565;p62"/>
          <p:cNvCxnSpPr/>
          <p:nvPr/>
        </p:nvCxnSpPr>
        <p:spPr>
          <a:xfrm>
            <a:off x="1520444" y="1751912"/>
            <a:ext cx="2084700" cy="0"/>
          </a:xfrm>
          <a:prstGeom prst="straightConnector1">
            <a:avLst/>
          </a:prstGeom>
          <a:noFill/>
          <a:ln w="12700" cap="flat" cmpd="sng">
            <a:solidFill>
              <a:schemeClr val="dk1"/>
            </a:solidFill>
            <a:prstDash val="solid"/>
            <a:round/>
            <a:headEnd type="none" w="sm" len="sm"/>
            <a:tailEnd type="none" w="sm" len="sm"/>
          </a:ln>
        </p:spPr>
      </p:cxnSp>
      <p:cxnSp>
        <p:nvCxnSpPr>
          <p:cNvPr id="566" name="Google Shape;566;p62"/>
          <p:cNvCxnSpPr/>
          <p:nvPr/>
        </p:nvCxnSpPr>
        <p:spPr>
          <a:xfrm>
            <a:off x="3644286" y="1751912"/>
            <a:ext cx="1925293" cy="0"/>
          </a:xfrm>
          <a:prstGeom prst="straightConnector1">
            <a:avLst/>
          </a:prstGeom>
          <a:noFill/>
          <a:ln w="12700" cap="flat" cmpd="sng">
            <a:solidFill>
              <a:schemeClr val="dk1"/>
            </a:solidFill>
            <a:prstDash val="solid"/>
            <a:round/>
            <a:headEnd type="none" w="sm" len="sm"/>
            <a:tailEnd type="none" w="sm" len="sm"/>
          </a:ln>
        </p:spPr>
      </p:cxnSp>
      <p:cxnSp>
        <p:nvCxnSpPr>
          <p:cNvPr id="567" name="Google Shape;567;p62"/>
          <p:cNvCxnSpPr/>
          <p:nvPr/>
        </p:nvCxnSpPr>
        <p:spPr>
          <a:xfrm>
            <a:off x="415114" y="5259426"/>
            <a:ext cx="11083066" cy="11545"/>
          </a:xfrm>
          <a:prstGeom prst="straightConnector1">
            <a:avLst/>
          </a:prstGeom>
          <a:noFill/>
          <a:ln w="9525" cap="flat" cmpd="sng">
            <a:solidFill>
              <a:srgbClr val="747C74"/>
            </a:solidFill>
            <a:prstDash val="solid"/>
            <a:round/>
            <a:headEnd type="none" w="sm" len="sm"/>
            <a:tailEnd type="none" w="sm" len="sm"/>
          </a:ln>
        </p:spPr>
      </p:cxnSp>
      <p:sp>
        <p:nvSpPr>
          <p:cNvPr id="568" name="Google Shape;568;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69" name="Google Shape;569;p62"/>
          <p:cNvSpPr txBox="1"/>
          <p:nvPr/>
        </p:nvSpPr>
        <p:spPr>
          <a:xfrm>
            <a:off x="2999129"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570" name="Google Shape;570;p62"/>
          <p:cNvSpPr/>
          <p:nvPr/>
        </p:nvSpPr>
        <p:spPr>
          <a:xfrm>
            <a:off x="9270935" y="5308482"/>
            <a:ext cx="207600" cy="218400"/>
          </a:xfrm>
          <a:prstGeom prst="diamond">
            <a:avLst/>
          </a:prstGeom>
          <a:solidFill>
            <a:srgbClr val="7030A0"/>
          </a:solidFill>
          <a:ln w="9525" cap="flat" cmpd="sng">
            <a:solidFill>
              <a:srgbClr val="7030A0"/>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571" name="Google Shape;571;p62"/>
          <p:cNvSpPr/>
          <p:nvPr/>
        </p:nvSpPr>
        <p:spPr>
          <a:xfrm>
            <a:off x="10740605" y="5358127"/>
            <a:ext cx="219600" cy="223500"/>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grpSp>
        <p:nvGrpSpPr>
          <p:cNvPr id="572" name="Google Shape;572;p62"/>
          <p:cNvGrpSpPr/>
          <p:nvPr/>
        </p:nvGrpSpPr>
        <p:grpSpPr>
          <a:xfrm>
            <a:off x="9039633" y="670431"/>
            <a:ext cx="2793358" cy="432163"/>
            <a:chOff x="8441380" y="969090"/>
            <a:chExt cx="2793358" cy="432163"/>
          </a:xfrm>
        </p:grpSpPr>
        <p:sp>
          <p:nvSpPr>
            <p:cNvPr id="573" name="Google Shape;573;p62"/>
            <p:cNvSpPr/>
            <p:nvPr/>
          </p:nvSpPr>
          <p:spPr>
            <a:xfrm>
              <a:off x="10598367" y="975869"/>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4" name="Google Shape;574;p62"/>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5" name="Google Shape;575;p62"/>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576" name="Google Shape;576;p62"/>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577" name="Google Shape;577;p62"/>
            <p:cNvSpPr txBox="1"/>
            <p:nvPr/>
          </p:nvSpPr>
          <p:spPr>
            <a:xfrm>
              <a:off x="10855095"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578" name="Google Shape;578;p62"/>
            <p:cNvSpPr txBox="1"/>
            <p:nvPr/>
          </p:nvSpPr>
          <p:spPr>
            <a:xfrm>
              <a:off x="9730852"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579" name="Google Shape;579;p62"/>
          <p:cNvSpPr txBox="1"/>
          <p:nvPr/>
        </p:nvSpPr>
        <p:spPr>
          <a:xfrm>
            <a:off x="6792385" y="1820991"/>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80" name="Google Shape;580;p62"/>
          <p:cNvCxnSpPr/>
          <p:nvPr/>
        </p:nvCxnSpPr>
        <p:spPr>
          <a:xfrm>
            <a:off x="6607631"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581" name="Google Shape;581;p62"/>
          <p:cNvCxnSpPr/>
          <p:nvPr/>
        </p:nvCxnSpPr>
        <p:spPr>
          <a:xfrm>
            <a:off x="5616718" y="1755202"/>
            <a:ext cx="1925293" cy="0"/>
          </a:xfrm>
          <a:prstGeom prst="straightConnector1">
            <a:avLst/>
          </a:prstGeom>
          <a:noFill/>
          <a:ln w="12700" cap="flat" cmpd="sng">
            <a:solidFill>
              <a:schemeClr val="dk1"/>
            </a:solidFill>
            <a:prstDash val="solid"/>
            <a:round/>
            <a:headEnd type="none" w="sm" len="sm"/>
            <a:tailEnd type="none" w="sm" len="sm"/>
          </a:ln>
        </p:spPr>
      </p:cxnSp>
      <p:cxnSp>
        <p:nvCxnSpPr>
          <p:cNvPr id="582" name="Google Shape;582;p62"/>
          <p:cNvCxnSpPr/>
          <p:nvPr/>
        </p:nvCxnSpPr>
        <p:spPr>
          <a:xfrm>
            <a:off x="7567421" y="1764969"/>
            <a:ext cx="0" cy="4345725"/>
          </a:xfrm>
          <a:prstGeom prst="straightConnector1">
            <a:avLst/>
          </a:prstGeom>
          <a:noFill/>
          <a:ln w="9525" cap="flat" cmpd="sng">
            <a:solidFill>
              <a:srgbClr val="7F7F7F"/>
            </a:solidFill>
            <a:prstDash val="solid"/>
            <a:round/>
            <a:headEnd type="none" w="sm" len="sm"/>
            <a:tailEnd type="none" w="sm" len="sm"/>
          </a:ln>
        </p:spPr>
      </p:cxnSp>
      <p:sp>
        <p:nvSpPr>
          <p:cNvPr id="583" name="Google Shape;583;p62"/>
          <p:cNvSpPr txBox="1"/>
          <p:nvPr/>
        </p:nvSpPr>
        <p:spPr>
          <a:xfrm>
            <a:off x="7622910"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20: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584" name="Google Shape;584;p62"/>
          <p:cNvSpPr txBox="1"/>
          <p:nvPr/>
        </p:nvSpPr>
        <p:spPr>
          <a:xfrm>
            <a:off x="7588372"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10</a:t>
            </a:r>
            <a:endParaRPr sz="1400" b="0" i="0" u="none" strike="noStrike" cap="none">
              <a:solidFill>
                <a:srgbClr val="000000"/>
              </a:solidFill>
              <a:latin typeface="Arial"/>
              <a:ea typeface="Arial"/>
              <a:cs typeface="Arial"/>
              <a:sym typeface="Arial"/>
            </a:endParaRPr>
          </a:p>
        </p:txBody>
      </p:sp>
      <p:cxnSp>
        <p:nvCxnSpPr>
          <p:cNvPr id="585" name="Google Shape;585;p62"/>
          <p:cNvCxnSpPr/>
          <p:nvPr/>
        </p:nvCxnSpPr>
        <p:spPr>
          <a:xfrm>
            <a:off x="7567170" y="1738705"/>
            <a:ext cx="0" cy="4345725"/>
          </a:xfrm>
          <a:prstGeom prst="straightConnector1">
            <a:avLst/>
          </a:prstGeom>
          <a:noFill/>
          <a:ln w="9525" cap="flat" cmpd="sng">
            <a:solidFill>
              <a:srgbClr val="7F7F7F"/>
            </a:solidFill>
            <a:prstDash val="solid"/>
            <a:round/>
            <a:headEnd type="none" w="sm" len="sm"/>
            <a:tailEnd type="none" w="sm" len="sm"/>
          </a:ln>
        </p:spPr>
      </p:cxnSp>
      <p:cxnSp>
        <p:nvCxnSpPr>
          <p:cNvPr id="586" name="Google Shape;586;p62"/>
          <p:cNvCxnSpPr/>
          <p:nvPr/>
        </p:nvCxnSpPr>
        <p:spPr>
          <a:xfrm rot="10800000" flipH="1">
            <a:off x="7588372"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587" name="Google Shape;587;p62"/>
          <p:cNvSpPr txBox="1"/>
          <p:nvPr/>
        </p:nvSpPr>
        <p:spPr>
          <a:xfrm>
            <a:off x="8783644"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21: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88" name="Google Shape;588;p62"/>
          <p:cNvCxnSpPr/>
          <p:nvPr/>
        </p:nvCxnSpPr>
        <p:spPr>
          <a:xfrm>
            <a:off x="10482348" y="1804641"/>
            <a:ext cx="0" cy="4345725"/>
          </a:xfrm>
          <a:prstGeom prst="straightConnector1">
            <a:avLst/>
          </a:prstGeom>
          <a:noFill/>
          <a:ln w="9525" cap="flat" cmpd="sng">
            <a:solidFill>
              <a:srgbClr val="C7C7C7"/>
            </a:solidFill>
            <a:prstDash val="dot"/>
            <a:round/>
            <a:headEnd type="none" w="sm" len="sm"/>
            <a:tailEnd type="none" w="sm" len="sm"/>
          </a:ln>
        </p:spPr>
      </p:cxnSp>
      <p:sp>
        <p:nvSpPr>
          <p:cNvPr id="589" name="Google Shape;589;p62"/>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590" name="Google Shape;590;p62"/>
          <p:cNvGrpSpPr/>
          <p:nvPr/>
        </p:nvGrpSpPr>
        <p:grpSpPr>
          <a:xfrm>
            <a:off x="6971855" y="1121859"/>
            <a:ext cx="1295260" cy="4981951"/>
            <a:chOff x="7066561" y="1375225"/>
            <a:chExt cx="1365300" cy="5011519"/>
          </a:xfrm>
        </p:grpSpPr>
        <p:cxnSp>
          <p:nvCxnSpPr>
            <p:cNvPr id="591" name="Google Shape;591;p62"/>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592" name="Google Shape;592;p62"/>
            <p:cNvGrpSpPr/>
            <p:nvPr/>
          </p:nvGrpSpPr>
          <p:grpSpPr>
            <a:xfrm>
              <a:off x="7066561" y="1375225"/>
              <a:ext cx="1365300" cy="421359"/>
              <a:chOff x="7187211" y="1406975"/>
              <a:chExt cx="1365300" cy="421359"/>
            </a:xfrm>
          </p:grpSpPr>
          <p:sp>
            <p:nvSpPr>
              <p:cNvPr id="593" name="Google Shape;593;p62"/>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594" name="Google Shape;594;p62"/>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595" name="Google Shape;595;p62"/>
          <p:cNvCxnSpPr/>
          <p:nvPr/>
        </p:nvCxnSpPr>
        <p:spPr>
          <a:xfrm>
            <a:off x="11503954" y="1751936"/>
            <a:ext cx="0" cy="4345725"/>
          </a:xfrm>
          <a:prstGeom prst="straightConnector1">
            <a:avLst/>
          </a:prstGeom>
          <a:noFill/>
          <a:ln w="9525" cap="flat" cmpd="sng">
            <a:solidFill>
              <a:srgbClr val="7F7F7F"/>
            </a:solidFill>
            <a:prstDash val="solid"/>
            <a:round/>
            <a:headEnd type="none" w="sm" len="sm"/>
            <a:tailEnd type="none" w="sm" len="sm"/>
          </a:ln>
        </p:spPr>
      </p:cxnSp>
      <p:sp>
        <p:nvSpPr>
          <p:cNvPr id="596" name="Google Shape;596;p62"/>
          <p:cNvSpPr txBox="1"/>
          <p:nvPr/>
        </p:nvSpPr>
        <p:spPr>
          <a:xfrm>
            <a:off x="9579865" y="1809892"/>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7" name="Google Shape;597;p62"/>
          <p:cNvCxnSpPr/>
          <p:nvPr/>
        </p:nvCxnSpPr>
        <p:spPr>
          <a:xfrm rot="10800000" flipH="1">
            <a:off x="9571603" y="1747796"/>
            <a:ext cx="1935415" cy="970"/>
          </a:xfrm>
          <a:prstGeom prst="straightConnector1">
            <a:avLst/>
          </a:prstGeom>
          <a:noFill/>
          <a:ln w="12700" cap="flat" cmpd="sng">
            <a:solidFill>
              <a:schemeClr val="dk1"/>
            </a:solidFill>
            <a:prstDash val="solid"/>
            <a:round/>
            <a:headEnd type="none" w="sm" len="sm"/>
            <a:tailEnd type="none" w="sm" len="sm"/>
          </a:ln>
        </p:spPr>
      </p:cxnSp>
      <p:sp>
        <p:nvSpPr>
          <p:cNvPr id="598" name="Google Shape;598;p62"/>
          <p:cNvSpPr txBox="1"/>
          <p:nvPr/>
        </p:nvSpPr>
        <p:spPr>
          <a:xfrm>
            <a:off x="10740599" y="1807983"/>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23: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599" name="Google Shape;599;p62"/>
          <p:cNvCxnSpPr/>
          <p:nvPr/>
        </p:nvCxnSpPr>
        <p:spPr>
          <a:xfrm>
            <a:off x="8514280" y="1779668"/>
            <a:ext cx="0" cy="4345725"/>
          </a:xfrm>
          <a:prstGeom prst="straightConnector1">
            <a:avLst/>
          </a:prstGeom>
          <a:noFill/>
          <a:ln w="9525" cap="flat" cmpd="sng">
            <a:solidFill>
              <a:srgbClr val="C7C7C7"/>
            </a:solidFill>
            <a:prstDash val="dot"/>
            <a:round/>
            <a:headEnd type="none" w="sm" len="sm"/>
            <a:tailEnd type="none" w="sm" len="sm"/>
          </a:ln>
        </p:spPr>
      </p:cxnSp>
      <p:sp>
        <p:nvSpPr>
          <p:cNvPr id="600" name="Google Shape;600;p62"/>
          <p:cNvSpPr/>
          <p:nvPr/>
        </p:nvSpPr>
        <p:spPr>
          <a:xfrm>
            <a:off x="502314" y="2274058"/>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601" name="Google Shape;601;p62"/>
          <p:cNvSpPr/>
          <p:nvPr/>
        </p:nvSpPr>
        <p:spPr>
          <a:xfrm>
            <a:off x="490856" y="4489485"/>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602" name="Google Shape;602;p62"/>
          <p:cNvSpPr/>
          <p:nvPr/>
        </p:nvSpPr>
        <p:spPr>
          <a:xfrm>
            <a:off x="502314" y="3407693"/>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603" name="Google Shape;603;p62"/>
          <p:cNvPicPr preferRelativeResize="0"/>
          <p:nvPr/>
        </p:nvPicPr>
        <p:blipFill rotWithShape="1">
          <a:blip r:embed="rId3">
            <a:alphaModFix/>
          </a:blip>
          <a:srcRect/>
          <a:stretch/>
        </p:blipFill>
        <p:spPr>
          <a:xfrm>
            <a:off x="582524" y="3882153"/>
            <a:ext cx="265176" cy="265176"/>
          </a:xfrm>
          <a:prstGeom prst="rect">
            <a:avLst/>
          </a:prstGeom>
          <a:noFill/>
          <a:ln>
            <a:noFill/>
          </a:ln>
        </p:spPr>
      </p:pic>
      <p:pic>
        <p:nvPicPr>
          <p:cNvPr id="604" name="Google Shape;604;p62"/>
          <p:cNvPicPr preferRelativeResize="0"/>
          <p:nvPr/>
        </p:nvPicPr>
        <p:blipFill rotWithShape="1">
          <a:blip r:embed="rId4">
            <a:alphaModFix/>
          </a:blip>
          <a:srcRect/>
          <a:stretch/>
        </p:blipFill>
        <p:spPr>
          <a:xfrm>
            <a:off x="582524" y="2625938"/>
            <a:ext cx="265176" cy="265176"/>
          </a:xfrm>
          <a:prstGeom prst="rect">
            <a:avLst/>
          </a:prstGeom>
          <a:noFill/>
          <a:ln>
            <a:noFill/>
          </a:ln>
        </p:spPr>
      </p:pic>
      <p:pic>
        <p:nvPicPr>
          <p:cNvPr id="605" name="Google Shape;605;p62"/>
          <p:cNvPicPr preferRelativeResize="0"/>
          <p:nvPr/>
        </p:nvPicPr>
        <p:blipFill rotWithShape="1">
          <a:blip r:embed="rId5">
            <a:alphaModFix/>
          </a:blip>
          <a:srcRect/>
          <a:stretch/>
        </p:blipFill>
        <p:spPr>
          <a:xfrm>
            <a:off x="582524" y="4832132"/>
            <a:ext cx="265176" cy="265176"/>
          </a:xfrm>
          <a:prstGeom prst="rect">
            <a:avLst/>
          </a:prstGeom>
          <a:noFill/>
          <a:ln>
            <a:noFill/>
          </a:ln>
        </p:spPr>
      </p:pic>
      <p:sp>
        <p:nvSpPr>
          <p:cNvPr id="606" name="Google Shape;606;p62"/>
          <p:cNvSpPr/>
          <p:nvPr/>
        </p:nvSpPr>
        <p:spPr>
          <a:xfrm>
            <a:off x="490856" y="533138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607" name="Google Shape;607;p62"/>
          <p:cNvPicPr preferRelativeResize="0"/>
          <p:nvPr/>
        </p:nvPicPr>
        <p:blipFill rotWithShape="1">
          <a:blip r:embed="rId6">
            <a:alphaModFix/>
          </a:blip>
          <a:srcRect/>
          <a:stretch/>
        </p:blipFill>
        <p:spPr>
          <a:xfrm>
            <a:off x="582524" y="5656190"/>
            <a:ext cx="265176" cy="265176"/>
          </a:xfrm>
          <a:prstGeom prst="rect">
            <a:avLst/>
          </a:prstGeom>
          <a:noFill/>
          <a:ln>
            <a:noFill/>
          </a:ln>
        </p:spPr>
      </p:pic>
      <p:sp>
        <p:nvSpPr>
          <p:cNvPr id="608" name="Google Shape;608;p62"/>
          <p:cNvSpPr txBox="1"/>
          <p:nvPr/>
        </p:nvSpPr>
        <p:spPr>
          <a:xfrm>
            <a:off x="9608267" y="1570168"/>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11</a:t>
            </a:r>
            <a:endParaRPr sz="1400" b="0" i="0" u="none" strike="noStrike" cap="none">
              <a:solidFill>
                <a:srgbClr val="000000"/>
              </a:solidFill>
              <a:latin typeface="Arial"/>
              <a:ea typeface="Arial"/>
              <a:cs typeface="Arial"/>
              <a:sym typeface="Arial"/>
            </a:endParaRPr>
          </a:p>
        </p:txBody>
      </p:sp>
      <p:sp>
        <p:nvSpPr>
          <p:cNvPr id="609" name="Google Shape;609;p62"/>
          <p:cNvSpPr/>
          <p:nvPr/>
        </p:nvSpPr>
        <p:spPr>
          <a:xfrm>
            <a:off x="10550452" y="4928950"/>
            <a:ext cx="961200" cy="293100"/>
          </a:xfrm>
          <a:prstGeom prst="rect">
            <a:avLst/>
          </a:prstGeom>
          <a:solidFill>
            <a:schemeClr val="accent6"/>
          </a:solidFill>
          <a:ln w="28575" cap="flat" cmpd="sng">
            <a:solidFill>
              <a:srgbClr val="00385F"/>
            </a:solidFill>
            <a:prstDash val="dot"/>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Source Sans Pro"/>
                <a:ea typeface="Source Sans Pro"/>
                <a:cs typeface="Source Sans Pro"/>
                <a:sym typeface="Source Sans Pro"/>
              </a:rPr>
              <a:t>1095-B wayfinding</a:t>
            </a:r>
            <a:endParaRPr sz="1400" b="0" i="0" u="none" strike="noStrike" cap="none">
              <a:solidFill>
                <a:schemeClr val="dk1"/>
              </a:solidFill>
              <a:latin typeface="Arial"/>
              <a:ea typeface="Arial"/>
              <a:cs typeface="Arial"/>
              <a:sym typeface="Arial"/>
            </a:endParaRPr>
          </a:p>
        </p:txBody>
      </p:sp>
      <p:sp>
        <p:nvSpPr>
          <p:cNvPr id="610" name="Google Shape;610;p62"/>
          <p:cNvSpPr txBox="1"/>
          <p:nvPr/>
        </p:nvSpPr>
        <p:spPr>
          <a:xfrm>
            <a:off x="10518704" y="5676696"/>
            <a:ext cx="9489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Post launch evaluation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11" name="Google Shape;611;p62"/>
          <p:cNvSpPr txBox="1"/>
          <p:nvPr/>
        </p:nvSpPr>
        <p:spPr>
          <a:xfrm>
            <a:off x="8550032" y="5685162"/>
            <a:ext cx="961200" cy="13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612" name="Google Shape;612;p62"/>
          <p:cNvSpPr/>
          <p:nvPr/>
        </p:nvSpPr>
        <p:spPr>
          <a:xfrm>
            <a:off x="1544600" y="2203100"/>
            <a:ext cx="9932400" cy="183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613" name="Google Shape;613;p62"/>
          <p:cNvSpPr/>
          <p:nvPr/>
        </p:nvSpPr>
        <p:spPr>
          <a:xfrm>
            <a:off x="1535125" y="2450275"/>
            <a:ext cx="9932400" cy="1851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614" name="Google Shape;614;p62"/>
          <p:cNvSpPr/>
          <p:nvPr/>
        </p:nvSpPr>
        <p:spPr>
          <a:xfrm>
            <a:off x="1541827" y="2659050"/>
            <a:ext cx="7191000" cy="1767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615" name="Google Shape;615;p62"/>
          <p:cNvSpPr/>
          <p:nvPr/>
        </p:nvSpPr>
        <p:spPr>
          <a:xfrm>
            <a:off x="1536191" y="3076875"/>
            <a:ext cx="9156375" cy="164702"/>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sp>
        <p:nvSpPr>
          <p:cNvPr id="616" name="Google Shape;616;p62"/>
          <p:cNvSpPr/>
          <p:nvPr/>
        </p:nvSpPr>
        <p:spPr>
          <a:xfrm>
            <a:off x="1533647" y="2865150"/>
            <a:ext cx="7944900" cy="1743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617" name="Google Shape;617;p62"/>
          <p:cNvSpPr/>
          <p:nvPr/>
        </p:nvSpPr>
        <p:spPr>
          <a:xfrm>
            <a:off x="10462757" y="3392975"/>
            <a:ext cx="10098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wayfinding	</a:t>
            </a:r>
            <a:endParaRPr sz="1400" b="0" i="0" u="none" strike="noStrike" cap="none">
              <a:solidFill>
                <a:srgbClr val="000000"/>
              </a:solidFill>
              <a:latin typeface="Arial"/>
              <a:ea typeface="Arial"/>
              <a:cs typeface="Arial"/>
              <a:sym typeface="Arial"/>
            </a:endParaRPr>
          </a:p>
        </p:txBody>
      </p:sp>
      <p:sp>
        <p:nvSpPr>
          <p:cNvPr id="618" name="Google Shape;618;p62"/>
          <p:cNvSpPr/>
          <p:nvPr/>
        </p:nvSpPr>
        <p:spPr>
          <a:xfrm>
            <a:off x="9571606" y="3744850"/>
            <a:ext cx="1925400" cy="291000"/>
          </a:xfrm>
          <a:prstGeom prst="rect">
            <a:avLst/>
          </a:prstGeom>
          <a:solidFill>
            <a:srgbClr val="0365B9"/>
          </a:solidFill>
          <a:ln w="38100" cap="flat" cmpd="sng">
            <a:solidFill>
              <a:schemeClr val="lt1"/>
            </a:solidFill>
            <a:prstDash val="dot"/>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Design for opt-in	</a:t>
            </a:r>
            <a:endParaRPr sz="1400" b="0" i="0" u="none" strike="noStrike" cap="none">
              <a:solidFill>
                <a:srgbClr val="000000"/>
              </a:solidFill>
              <a:latin typeface="Arial"/>
              <a:ea typeface="Arial"/>
              <a:cs typeface="Arial"/>
              <a:sym typeface="Arial"/>
            </a:endParaRPr>
          </a:p>
        </p:txBody>
      </p:sp>
      <p:sp>
        <p:nvSpPr>
          <p:cNvPr id="619" name="Google Shape;619;p62"/>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3"/>
        <p:cNvGrpSpPr/>
        <p:nvPr/>
      </p:nvGrpSpPr>
      <p:grpSpPr>
        <a:xfrm>
          <a:off x="0" y="0"/>
          <a:ext cx="0" cy="0"/>
          <a:chOff x="0" y="0"/>
          <a:chExt cx="0" cy="0"/>
        </a:xfrm>
      </p:grpSpPr>
      <p:sp>
        <p:nvSpPr>
          <p:cNvPr id="624" name="Google Shape;624;p64"/>
          <p:cNvSpPr txBox="1">
            <a:spLocks noGrp="1"/>
          </p:cNvSpPr>
          <p:nvPr>
            <p:ph type="title"/>
          </p:nvPr>
        </p:nvSpPr>
        <p:spPr>
          <a:xfrm>
            <a:off x="302632" y="372559"/>
            <a:ext cx="8057103"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Blockers for 1095-B launch</a:t>
            </a:r>
            <a:endParaRPr/>
          </a:p>
        </p:txBody>
      </p:sp>
      <p:graphicFrame>
        <p:nvGraphicFramePr>
          <p:cNvPr id="625" name="Google Shape;625;p64"/>
          <p:cNvGraphicFramePr/>
          <p:nvPr/>
        </p:nvGraphicFramePr>
        <p:xfrm>
          <a:off x="407023" y="1041535"/>
          <a:ext cx="3000000" cy="3000000"/>
        </p:xfrm>
        <a:graphic>
          <a:graphicData uri="http://schemas.openxmlformats.org/drawingml/2006/table">
            <a:tbl>
              <a:tblPr>
                <a:noFill/>
                <a:tableStyleId>{7024D23C-69B3-4A72-A20E-E68B895A13C7}</a:tableStyleId>
              </a:tblPr>
              <a:tblGrid>
                <a:gridCol w="1102725">
                  <a:extLst>
                    <a:ext uri="{9D8B030D-6E8A-4147-A177-3AD203B41FA5}">
                      <a16:colId xmlns:a16="http://schemas.microsoft.com/office/drawing/2014/main" val="20000"/>
                    </a:ext>
                  </a:extLst>
                </a:gridCol>
                <a:gridCol w="1337250">
                  <a:extLst>
                    <a:ext uri="{9D8B030D-6E8A-4147-A177-3AD203B41FA5}">
                      <a16:colId xmlns:a16="http://schemas.microsoft.com/office/drawing/2014/main" val="20001"/>
                    </a:ext>
                  </a:extLst>
                </a:gridCol>
                <a:gridCol w="3656775">
                  <a:extLst>
                    <a:ext uri="{9D8B030D-6E8A-4147-A177-3AD203B41FA5}">
                      <a16:colId xmlns:a16="http://schemas.microsoft.com/office/drawing/2014/main" val="20002"/>
                    </a:ext>
                  </a:extLst>
                </a:gridCol>
                <a:gridCol w="1086575">
                  <a:extLst>
                    <a:ext uri="{9D8B030D-6E8A-4147-A177-3AD203B41FA5}">
                      <a16:colId xmlns:a16="http://schemas.microsoft.com/office/drawing/2014/main" val="20003"/>
                    </a:ext>
                  </a:extLst>
                </a:gridCol>
                <a:gridCol w="626875">
                  <a:extLst>
                    <a:ext uri="{9D8B030D-6E8A-4147-A177-3AD203B41FA5}">
                      <a16:colId xmlns:a16="http://schemas.microsoft.com/office/drawing/2014/main" val="20004"/>
                    </a:ext>
                  </a:extLst>
                </a:gridCol>
                <a:gridCol w="3549800">
                  <a:extLst>
                    <a:ext uri="{9D8B030D-6E8A-4147-A177-3AD203B41FA5}">
                      <a16:colId xmlns:a16="http://schemas.microsoft.com/office/drawing/2014/main" val="20005"/>
                    </a:ext>
                  </a:extLst>
                </a:gridCol>
              </a:tblGrid>
              <a:tr h="401300">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BLOCKER</a:t>
                      </a:r>
                      <a:endParaRPr sz="1400" u="none" strike="noStrike" cap="none"/>
                    </a:p>
                  </a:txBody>
                  <a:tcPr marL="24375" marR="91450"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OWNED BY</a:t>
                      </a:r>
                      <a:endParaRPr sz="14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ENTERED</a:t>
                      </a:r>
                      <a:endParaRPr sz="1100" u="none" strike="noStrike" cap="none"/>
                    </a:p>
                  </a:txBody>
                  <a:tcPr marL="24375" marR="24375" marT="24375" marB="243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STATUS</a:t>
                      </a:r>
                      <a:endParaRPr sz="1100" u="none" strike="noStrike" cap="none"/>
                    </a:p>
                  </a:txBody>
                  <a:tcPr marL="24375"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NOTES</a:t>
                      </a:r>
                      <a:endParaRPr sz="1100" u="none" strike="noStrike" cap="none"/>
                    </a:p>
                  </a:txBody>
                  <a:tcPr marL="91450" marR="24375" marT="24375" marB="243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69000">
                <a:tc>
                  <a:txBody>
                    <a:bodyPr/>
                    <a:lstStyle/>
                    <a:p>
                      <a:pPr marL="0" marR="0" lvl="0" indent="0" algn="l" rtl="0">
                        <a:lnSpc>
                          <a:spcPct val="100000"/>
                        </a:lnSpc>
                        <a:spcBef>
                          <a:spcPts val="0"/>
                        </a:spcBef>
                        <a:spcAft>
                          <a:spcPts val="0"/>
                        </a:spcAft>
                        <a:buClr>
                          <a:srgbClr val="000000"/>
                        </a:buClr>
                        <a:buSzPts val="1200"/>
                        <a:buFont typeface="Arial"/>
                        <a:buNone/>
                      </a:pPr>
                      <a:r>
                        <a:rPr lang="en-US" sz="1200" b="0" u="none" strike="noStrike" cap="none">
                          <a:solidFill>
                            <a:schemeClr val="dk2"/>
                          </a:solidFill>
                          <a:latin typeface="Source Sans Pro SemiBold"/>
                          <a:ea typeface="Source Sans Pro SemiBold"/>
                          <a:cs typeface="Source Sans Pro SemiBold"/>
                          <a:sym typeface="Source Sans Pro SemiBold"/>
                        </a:rPr>
                        <a:t>Legal review</a:t>
                      </a:r>
                      <a:endParaRPr sz="1200" b="0" u="none" strike="noStrike" cap="none">
                        <a:solidFill>
                          <a:schemeClr val="dk2"/>
                        </a:solidFill>
                        <a:latin typeface="Source Sans Pro SemiBold"/>
                        <a:ea typeface="Source Sans Pro SemiBold"/>
                        <a:cs typeface="Source Sans Pro SemiBold"/>
                        <a:sym typeface="Source Sans Pro SemiBold"/>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Noto Sans Symbols"/>
                        <a:buChar char="▪"/>
                      </a:pPr>
                      <a:r>
                        <a:rPr lang="en-US" sz="1200" u="none" strike="noStrike" cap="none">
                          <a:solidFill>
                            <a:schemeClr val="dk2"/>
                          </a:solidFill>
                          <a:latin typeface="Source Sans Pro"/>
                          <a:ea typeface="Source Sans Pro"/>
                          <a:cs typeface="Source Sans Pro"/>
                          <a:sym typeface="Source Sans Pro"/>
                        </a:rPr>
                        <a:t>Business Owner is seeking a POC with the Office of General Counsel to understand requirements for legal review and timeline</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a:t>
                      </a:r>
                      <a:endParaRPr sz="1400" u="none" strike="noStrike" cap="none"/>
                    </a:p>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3/2/22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MVP is approved, opt-in is still in review</a:t>
                      </a:r>
                      <a:endParaRPr sz="1200" u="none" strike="noStrike" cap="none">
                        <a:solidFill>
                          <a:schemeClr val="dk2"/>
                        </a:solidFill>
                        <a:latin typeface="Source Sans Pro"/>
                        <a:ea typeface="Source Sans Pro"/>
                        <a:cs typeface="Source Sans Pro"/>
                        <a:sym typeface="Source Sans Pro"/>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PDF Accessibility </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Tarsha Tremble (Business Owner)</a:t>
                      </a:r>
                      <a:endParaRPr sz="120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chemeClr val="dk2"/>
                          </a:solidFill>
                        </a:rPr>
                        <a:t>Team received PDF from IRS, but PDF is still not accessible once it is populated with data</a:t>
                      </a:r>
                      <a:endParaRPr sz="1200" b="0" i="0" u="none" strike="noStrike" cap="none">
                        <a:solidFill>
                          <a:schemeClr val="dk2"/>
                        </a:solidFill>
                      </a:endParaRPr>
                    </a:p>
                  </a:txBody>
                  <a:tcPr marL="24375"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solidFill>
                            <a:schemeClr val="dk2"/>
                          </a:solidFill>
                          <a:latin typeface="Source Sans Pro"/>
                          <a:ea typeface="Source Sans Pro"/>
                          <a:cs typeface="Source Sans Pro"/>
                          <a:sym typeface="Source Sans Pro"/>
                        </a:rPr>
                        <a:t>Sprint 3 – 3/3/22</a:t>
                      </a: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9144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rPr>
                        <a:t>Team is awaiting further word from 508 office</a:t>
                      </a:r>
                      <a:endParaRPr sz="1200" b="0" i="0" u="none" strike="noStrike" cap="none">
                        <a:solidFill>
                          <a:schemeClr val="dk2"/>
                        </a:solidFill>
                      </a:endParaRPr>
                    </a:p>
                  </a:txBody>
                  <a:tcPr marL="91450" marR="243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6" name="Google Shape;626;p64"/>
          <p:cNvSpPr/>
          <p:nvPr/>
        </p:nvSpPr>
        <p:spPr>
          <a:xfrm>
            <a:off x="7739276" y="1627427"/>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6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15</a:t>
            </a:fld>
            <a:endParaRPr>
              <a:latin typeface="Source Sans Pro"/>
              <a:ea typeface="Source Sans Pro"/>
              <a:cs typeface="Source Sans Pro"/>
              <a:sym typeface="Source Sans Pro"/>
            </a:endParaRPr>
          </a:p>
        </p:txBody>
      </p:sp>
      <p:sp>
        <p:nvSpPr>
          <p:cNvPr id="628" name="Google Shape;628;p64"/>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Blockers</a:t>
            </a:r>
            <a:endParaRPr sz="1400" b="0" i="0" u="none" strike="noStrike" cap="none">
              <a:solidFill>
                <a:srgbClr val="000000"/>
              </a:solidFill>
              <a:latin typeface="Arial"/>
              <a:ea typeface="Arial"/>
              <a:cs typeface="Arial"/>
              <a:sym typeface="Arial"/>
            </a:endParaRPr>
          </a:p>
        </p:txBody>
      </p:sp>
      <p:sp>
        <p:nvSpPr>
          <p:cNvPr id="629" name="Google Shape;629;p64"/>
          <p:cNvSpPr/>
          <p:nvPr/>
        </p:nvSpPr>
        <p:spPr>
          <a:xfrm>
            <a:off x="7739276" y="2341008"/>
            <a:ext cx="176721" cy="18341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6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4"/>
        <p:cNvGrpSpPr/>
        <p:nvPr/>
      </p:nvGrpSpPr>
      <p:grpSpPr>
        <a:xfrm>
          <a:off x="0" y="0"/>
          <a:ext cx="0" cy="0"/>
          <a:chOff x="0" y="0"/>
          <a:chExt cx="0" cy="0"/>
        </a:xfrm>
      </p:grpSpPr>
      <p:sp>
        <p:nvSpPr>
          <p:cNvPr id="635" name="Google Shape;635;p65"/>
          <p:cNvSpPr txBox="1">
            <a:spLocks noGrp="1"/>
          </p:cNvSpPr>
          <p:nvPr>
            <p:ph type="title"/>
          </p:nvPr>
        </p:nvSpPr>
        <p:spPr>
          <a:xfrm>
            <a:off x="252781" y="372559"/>
            <a:ext cx="11889369" cy="6131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1095-B Remaining actions, with external dependencies</a:t>
            </a:r>
            <a:endParaRPr/>
          </a:p>
        </p:txBody>
      </p:sp>
      <p:sp>
        <p:nvSpPr>
          <p:cNvPr id="636" name="Google Shape;636;p65"/>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graphicFrame>
        <p:nvGraphicFramePr>
          <p:cNvPr id="637" name="Google Shape;637;p65"/>
          <p:cNvGraphicFramePr/>
          <p:nvPr/>
        </p:nvGraphicFramePr>
        <p:xfrm>
          <a:off x="427741" y="938708"/>
          <a:ext cx="3000000" cy="3000000"/>
        </p:xfrm>
        <a:graphic>
          <a:graphicData uri="http://schemas.openxmlformats.org/drawingml/2006/table">
            <a:tbl>
              <a:tblPr>
                <a:noFill/>
                <a:tableStyleId>{7024D23C-69B3-4A72-A20E-E68B895A13C7}</a:tableStyleId>
              </a:tblPr>
              <a:tblGrid>
                <a:gridCol w="1453575">
                  <a:extLst>
                    <a:ext uri="{9D8B030D-6E8A-4147-A177-3AD203B41FA5}">
                      <a16:colId xmlns:a16="http://schemas.microsoft.com/office/drawing/2014/main" val="20000"/>
                    </a:ext>
                  </a:extLst>
                </a:gridCol>
                <a:gridCol w="860525">
                  <a:extLst>
                    <a:ext uri="{9D8B030D-6E8A-4147-A177-3AD203B41FA5}">
                      <a16:colId xmlns:a16="http://schemas.microsoft.com/office/drawing/2014/main" val="20001"/>
                    </a:ext>
                  </a:extLst>
                </a:gridCol>
                <a:gridCol w="5209200">
                  <a:extLst>
                    <a:ext uri="{9D8B030D-6E8A-4147-A177-3AD203B41FA5}">
                      <a16:colId xmlns:a16="http://schemas.microsoft.com/office/drawing/2014/main" val="20002"/>
                    </a:ext>
                  </a:extLst>
                </a:gridCol>
                <a:gridCol w="1202125">
                  <a:extLst>
                    <a:ext uri="{9D8B030D-6E8A-4147-A177-3AD203B41FA5}">
                      <a16:colId xmlns:a16="http://schemas.microsoft.com/office/drawing/2014/main" val="20003"/>
                    </a:ext>
                  </a:extLst>
                </a:gridCol>
                <a:gridCol w="2632150">
                  <a:extLst>
                    <a:ext uri="{9D8B030D-6E8A-4147-A177-3AD203B41FA5}">
                      <a16:colId xmlns:a16="http://schemas.microsoft.com/office/drawing/2014/main" val="20004"/>
                    </a:ext>
                  </a:extLst>
                </a:gridCol>
              </a:tblGrid>
              <a:tr h="421425">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ITEM</a:t>
                      </a:r>
                      <a:endParaRPr sz="1100" u="none" strike="noStrike" cap="none"/>
                    </a:p>
                  </a:txBody>
                  <a:tcPr marL="0" marR="91450"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8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WORK STREAM</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ACTION NEEDED</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TARGET </a:t>
                      </a:r>
                      <a:endParaRPr sz="1400" u="none" strike="noStrike" cap="none"/>
                    </a:p>
                    <a:p>
                      <a:pPr marL="0" marR="0" lvl="0" indent="0" algn="l" rtl="0">
                        <a:lnSpc>
                          <a:spcPct val="80000"/>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COMPLETE DATE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4999"/>
                        </a:lnSpc>
                        <a:spcBef>
                          <a:spcPts val="0"/>
                        </a:spcBef>
                        <a:spcAft>
                          <a:spcPts val="0"/>
                        </a:spcAft>
                        <a:buClr>
                          <a:srgbClr val="000000"/>
                        </a:buClr>
                        <a:buSzPts val="1100"/>
                        <a:buFont typeface="Arial"/>
                        <a:buNone/>
                      </a:pPr>
                      <a:r>
                        <a:rPr lang="en-US" sz="1100" b="1" i="0" u="none" strike="noStrike" cap="none">
                          <a:solidFill>
                            <a:schemeClr val="accent1"/>
                          </a:solidFill>
                          <a:latin typeface="Source Sans Pro SemiBold"/>
                          <a:ea typeface="Source Sans Pro SemiBold"/>
                          <a:cs typeface="Source Sans Pro SemiBold"/>
                          <a:sym typeface="Source Sans Pro SemiBold"/>
                        </a:rPr>
                        <a:t>PREREQUISITE</a:t>
                      </a:r>
                      <a:endParaRPr sz="1100" b="1" i="0" u="none" strike="noStrike" cap="none">
                        <a:solidFill>
                          <a:schemeClr val="accent1"/>
                        </a:solidFill>
                        <a:latin typeface="Source Sans Pro SemiBold"/>
                        <a:ea typeface="Source Sans Pro SemiBold"/>
                        <a:cs typeface="Source Sans Pro SemiBold"/>
                        <a:sym typeface="Source Sans Pro SemiBold"/>
                      </a:endParaRPr>
                    </a:p>
                  </a:txBody>
                  <a:tcPr marL="0" marR="24375" marT="2437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SemiBold"/>
                          <a:ea typeface="Source Sans Pro SemiBold"/>
                          <a:cs typeface="Source Sans Pro SemiBold"/>
                          <a:sym typeface="Source Sans Pro SemiBold"/>
                        </a:rPr>
                        <a:t>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171450" marR="0" lvl="0" indent="-104775"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Work with tech to create a vets-website release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End of June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None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169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UAT</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Tech</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Collaboration Cycle guidelines for UAT</a:t>
                      </a:r>
                      <a:endParaRPr sz="1050" u="none" strike="noStrike" cap="none">
                        <a:solidFill>
                          <a:schemeClr val="dk2"/>
                        </a:solidFill>
                        <a:latin typeface="Source Sans Pro"/>
                        <a:ea typeface="Source Sans Pro"/>
                        <a:cs typeface="Source Sans Pro"/>
                        <a:sym typeface="Source Sans Pro"/>
                      </a:endParaRPr>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Identify Veterans within VA to conduct UAT, send access, and follow up to ensure testing complete</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dark launched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Opt-in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Follow up with HEC and Profiles team to ensure opt-in is done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Update draft communications and announcement plans, based on when opt-in will be launched</a:t>
                      </a:r>
                      <a:endParaRPr sz="1050" u="none" strike="noStrike" cap="none">
                        <a:solidFill>
                          <a:srgbClr val="303A46"/>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July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and Profiles commitment to building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371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Legal Review</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to complete legal review for Opt-In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 Aug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POC name from Tarsha</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Post Launch </a:t>
                      </a:r>
                      <a:endParaRPr sz="1400" u="none" strike="noStrike" cap="none"/>
                    </a:p>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Check- In</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Complete Collaboration Cycle milestone to KPIs post launch </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TBD (One month after launch and announcement)</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70287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Links from VA.gov pages to 1095-B</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other identified pages within VA.gov (e.g., ACA page) link to the 1095-B page</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IA team to have 1095-B page added to navigation and be found in VA.gov search</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June or later</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 plan with Tarsha,  Tracey</a:t>
                      </a:r>
                      <a:endParaRPr sz="1050" u="none" strike="noStrike" cap="none"/>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400700">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1095-B update strategy</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a:t>
                      </a: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Align on who will own 1095-B long term, including updating the PDF template each year</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2"/>
                          </a:solidFill>
                          <a:latin typeface="Source Sans Pro"/>
                          <a:ea typeface="Source Sans Pro"/>
                          <a:cs typeface="Source Sans Pro"/>
                          <a:sym typeface="Source Sans Pro"/>
                        </a:rPr>
                        <a:t>May or later</a:t>
                      </a:r>
                      <a:endParaRPr sz="1050" b="0" i="0" u="none" strike="noStrike" cap="none">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0" marR="182875"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complete and launched in production</a:t>
                      </a:r>
                      <a:endParaRPr sz="1050" u="none" strike="noStrike" cap="none">
                        <a:solidFill>
                          <a:schemeClr val="dk2"/>
                        </a:solidFill>
                        <a:latin typeface="Source Sans Pro"/>
                        <a:ea typeface="Source Sans Pro"/>
                        <a:cs typeface="Source Sans Pro"/>
                        <a:sym typeface="Source Sans Pro"/>
                      </a:endParaRPr>
                    </a:p>
                  </a:txBody>
                  <a:tcPr marL="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648325">
                <a:tc>
                  <a:txBody>
                    <a:bodyPr/>
                    <a:lstStyle/>
                    <a:p>
                      <a:pPr marL="0" marR="0" lvl="0" indent="0" algn="l" rtl="0">
                        <a:lnSpc>
                          <a:spcPct val="100000"/>
                        </a:lnSpc>
                        <a:spcBef>
                          <a:spcPts val="0"/>
                        </a:spcBef>
                        <a:spcAft>
                          <a:spcPts val="0"/>
                        </a:spcAft>
                        <a:buClr>
                          <a:srgbClr val="000000"/>
                        </a:buClr>
                        <a:buSzPts val="1050"/>
                        <a:buFont typeface="Arial"/>
                        <a:buNone/>
                      </a:pPr>
                      <a:r>
                        <a:rPr lang="en-US" sz="1050" b="0" u="none" strike="noStrike" cap="none">
                          <a:solidFill>
                            <a:schemeClr val="dk2"/>
                          </a:solidFill>
                          <a:latin typeface="Source Sans Pro SemiBold"/>
                          <a:ea typeface="Source Sans Pro SemiBold"/>
                          <a:cs typeface="Source Sans Pro SemiBold"/>
                          <a:sym typeface="Source Sans Pro SemiBold"/>
                        </a:rPr>
                        <a:t>Communications to announce launch</a:t>
                      </a:r>
                      <a:endParaRPr sz="1050" b="0" u="none" strike="noStrike" cap="none">
                        <a:solidFill>
                          <a:schemeClr val="dk2"/>
                        </a:solidFill>
                        <a:latin typeface="Source Sans Pro SemiBold"/>
                        <a:ea typeface="Source Sans Pro SemiBold"/>
                        <a:cs typeface="Source Sans Pro SemiBold"/>
                        <a:sym typeface="Source Sans Pro SemiBold"/>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&amp; Design</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Tarsha and HEC team to refine drafted communications and align on plan and timeline to announce 1095-B launch to Veterans</a:t>
                      </a:r>
                      <a:endParaRPr sz="1400" u="none" strike="noStrike" cap="none"/>
                    </a:p>
                    <a:p>
                      <a:pPr marL="171450" marR="0" lvl="0" indent="-171450" algn="l" rtl="0">
                        <a:lnSpc>
                          <a:spcPct val="100000"/>
                        </a:lnSpc>
                        <a:spcBef>
                          <a:spcPts val="0"/>
                        </a:spcBef>
                        <a:spcAft>
                          <a:spcPts val="0"/>
                        </a:spcAft>
                        <a:buClr>
                          <a:srgbClr val="000000"/>
                        </a:buClr>
                        <a:buSzPts val="1050"/>
                        <a:buFont typeface="Noto Sans Symbols"/>
                        <a:buChar char="▪"/>
                      </a:pPr>
                      <a:r>
                        <a:rPr lang="en-US" sz="1050" u="none" strike="noStrike" cap="none">
                          <a:solidFill>
                            <a:schemeClr val="dk2"/>
                          </a:solidFill>
                          <a:latin typeface="Source Sans Pro"/>
                          <a:ea typeface="Source Sans Pro"/>
                          <a:cs typeface="Source Sans Pro"/>
                          <a:sym typeface="Source Sans Pro"/>
                        </a:rPr>
                        <a:t>Work with VA Notify team to build and launch communications on their platform</a:t>
                      </a:r>
                      <a:endParaRPr sz="1050" u="none" strike="noStrike" cap="none">
                        <a:solidFill>
                          <a:schemeClr val="dk2"/>
                        </a:solidFill>
                        <a:latin typeface="Source Sans Pro"/>
                        <a:ea typeface="Source Sans Pro"/>
                        <a:cs typeface="Source Sans Pro"/>
                        <a:sym typeface="Source Sans Pro"/>
                      </a:endParaRPr>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October - December 2022</a:t>
                      </a:r>
                      <a:endParaRPr sz="1050" u="none" strike="noStrike" cap="none">
                        <a:solidFill>
                          <a:schemeClr val="dk2"/>
                        </a:solidFill>
                        <a:latin typeface="Source Sans Pro"/>
                        <a:ea typeface="Source Sans Pro"/>
                        <a:cs typeface="Source Sans Pro"/>
                        <a:sym typeface="Source Sans Pro"/>
                      </a:endParaRPr>
                    </a:p>
                  </a:txBody>
                  <a:tcPr marL="0" marR="182875"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Product launched in prod; aligned on communication plan with Tarsha/Tracey</a:t>
                      </a:r>
                      <a:endParaRPr sz="1400" u="none" strike="noStrike" cap="none"/>
                    </a:p>
                  </a:txBody>
                  <a:tcPr marL="0" marR="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7C7C7"/>
                      </a:solidFill>
                      <a:prstDash val="solid"/>
                      <a:round/>
                      <a:headEnd type="none" w="sm" len="sm"/>
                      <a:tailEnd type="none" w="sm" len="sm"/>
                    </a:lnT>
                    <a:lnB w="12700"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638" name="Google Shape;638;p65"/>
          <p:cNvSpPr txBox="1"/>
          <p:nvPr/>
        </p:nvSpPr>
        <p:spPr>
          <a:xfrm>
            <a:off x="9641352" y="6408650"/>
            <a:ext cx="1999473"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1095-B Remaining actions</a:t>
            </a:r>
            <a:endParaRPr sz="1400" b="0" i="0" u="none" strike="noStrike" cap="none">
              <a:solidFill>
                <a:srgbClr val="000000"/>
              </a:solidFill>
              <a:latin typeface="Arial"/>
              <a:ea typeface="Arial"/>
              <a:cs typeface="Arial"/>
              <a:sym typeface="Arial"/>
            </a:endParaRPr>
          </a:p>
        </p:txBody>
      </p:sp>
      <p:sp>
        <p:nvSpPr>
          <p:cNvPr id="639" name="Google Shape;639;p6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6"/>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Sprint Deliverables</a:t>
            </a:r>
            <a:endParaRPr/>
          </a:p>
        </p:txBody>
      </p:sp>
      <p:sp>
        <p:nvSpPr>
          <p:cNvPr id="645" name="Google Shape;645;p66"/>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646" name="Google Shape;646;p66"/>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647" name="Google Shape;647;p6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1"/>
        <p:cNvGrpSpPr/>
        <p:nvPr/>
      </p:nvGrpSpPr>
      <p:grpSpPr>
        <a:xfrm>
          <a:off x="0" y="0"/>
          <a:ext cx="0" cy="0"/>
          <a:chOff x="0" y="0"/>
          <a:chExt cx="0" cy="0"/>
        </a:xfrm>
      </p:grpSpPr>
      <p:sp>
        <p:nvSpPr>
          <p:cNvPr id="652" name="Google Shape;652;p20"/>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 Health Hub </a:t>
            </a:r>
            <a:endParaRPr/>
          </a:p>
        </p:txBody>
      </p:sp>
      <p:sp>
        <p:nvSpPr>
          <p:cNvPr id="653" name="Google Shape;653;p20"/>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18</a:t>
            </a:fld>
            <a:endParaRPr>
              <a:latin typeface="Source Sans Pro"/>
              <a:ea typeface="Source Sans Pro"/>
              <a:cs typeface="Source Sans Pro"/>
              <a:sym typeface="Source Sans Pro"/>
            </a:endParaRPr>
          </a:p>
        </p:txBody>
      </p:sp>
      <p:graphicFrame>
        <p:nvGraphicFramePr>
          <p:cNvPr id="654" name="Google Shape;654;p20"/>
          <p:cNvGraphicFramePr/>
          <p:nvPr/>
        </p:nvGraphicFramePr>
        <p:xfrm>
          <a:off x="431214" y="1030271"/>
          <a:ext cx="3000000" cy="3000000"/>
        </p:xfrm>
        <a:graphic>
          <a:graphicData uri="http://schemas.openxmlformats.org/drawingml/2006/table">
            <a:tbl>
              <a:tblPr>
                <a:noFill/>
                <a:tableStyleId>{7024D23C-69B3-4A72-A20E-E68B895A13C7}</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036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3"/>
                        </a:rPr>
                        <a:t>#41538</a:t>
                      </a:r>
                      <a:r>
                        <a:rPr lang="en-US" sz="1000" u="none" strike="noStrike" cap="none">
                          <a:latin typeface="Source Sans Pro"/>
                          <a:ea typeface="Source Sans Pro"/>
                          <a:cs typeface="Source Sans Pro"/>
                          <a:sym typeface="Source Sans Pro"/>
                        </a:rPr>
                        <a:t> Iterate and finalize IA trees w/ Hlt-Apt team</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4"/>
                        </a:rPr>
                        <a:t>IA trees (Base, H0, H1)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5"/>
                        </a:rPr>
                        <a:t>#41540</a:t>
                      </a:r>
                      <a:r>
                        <a:rPr lang="en-US" sz="1000" u="none" strike="noStrike" cap="none">
                          <a:latin typeface="Source Sans Pro"/>
                          <a:ea typeface="Source Sans Pro"/>
                          <a:cs typeface="Source Sans Pro"/>
                          <a:sym typeface="Source Sans Pro"/>
                        </a:rPr>
                        <a:t> Design and build IA treejack tests in Optimal Workshop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6"/>
                        </a:rPr>
                        <a:t>Veteran baseline</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7"/>
                        </a:rPr>
                        <a:t>Veteran H0</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8"/>
                        </a:rPr>
                        <a:t>Veteran H1</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9"/>
                        </a:rPr>
                        <a:t>Caregiver baseline</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Caregiver H0</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1"/>
                        </a:rPr>
                        <a:t>Caregiver H1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2"/>
                        </a:rPr>
                        <a:t>#41542</a:t>
                      </a:r>
                      <a:r>
                        <a:rPr lang="en-US" sz="1000" u="none" strike="noStrike" cap="none">
                          <a:latin typeface="Source Sans Pro"/>
                          <a:ea typeface="Source Sans Pro"/>
                          <a:cs typeface="Source Sans Pro"/>
                          <a:sym typeface="Source Sans Pro"/>
                        </a:rPr>
                        <a:t> Iterate research plan to include links to appropriate tests on instruction emails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4"/>
                        </a:rPr>
                        <a:t>#41539</a:t>
                      </a:r>
                      <a:r>
                        <a:rPr lang="en-US" sz="1000" u="none" strike="noStrike" cap="none">
                          <a:latin typeface="Source Sans Pro"/>
                          <a:ea typeface="Source Sans Pro"/>
                          <a:cs typeface="Source Sans Pro"/>
                          <a:sym typeface="Source Sans Pro"/>
                        </a:rPr>
                        <a:t> Submit research plan #1</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5"/>
                        </a:rPr>
                        <a:t>Recruitment plan</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6"/>
                        </a:rPr>
                        <a:t>#41600</a:t>
                      </a:r>
                      <a:r>
                        <a:rPr lang="en-US" sz="1000" u="none" strike="noStrike" cap="none">
                          <a:latin typeface="Source Sans Pro"/>
                          <a:ea typeface="Source Sans Pro"/>
                          <a:cs typeface="Source Sans Pro"/>
                          <a:sym typeface="Source Sans Pro"/>
                        </a:rPr>
                        <a:t> Conduct pilot test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0"/>
                        </a:rPr>
                        <a:t>Pilot test H0</a:t>
                      </a:r>
                      <a:endParaRPr sz="1000" u="none" strike="noStrike" cap="none">
                        <a:solidFill>
                          <a:schemeClr val="dk1"/>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7"/>
                        </a:rPr>
                        <a:t>Pilot test H1</a:t>
                      </a:r>
                      <a:endParaRPr sz="1000" u="sng" strike="noStrike" cap="none">
                        <a:solidFill>
                          <a:schemeClr val="hlink"/>
                        </a:solidFill>
                        <a:latin typeface="Source Sans Pro"/>
                        <a:ea typeface="Source Sans Pro"/>
                        <a:cs typeface="Source Sans Pro"/>
                        <a:sym typeface="Source Sans Pro"/>
                      </a:endParaRPr>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8"/>
                        </a:rPr>
                        <a:t>Pilot test Base</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27</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19"/>
                        </a:rPr>
                        <a:t>#41599</a:t>
                      </a:r>
                      <a:r>
                        <a:rPr lang="en-US" sz="1000" u="none" strike="noStrike" cap="none">
                          <a:latin typeface="Source Sans Pro"/>
                          <a:ea typeface="Source Sans Pro"/>
                          <a:cs typeface="Source Sans Pro"/>
                          <a:sym typeface="Source Sans Pro"/>
                        </a:rPr>
                        <a:t> Identify criteria for hypothesis validation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0"/>
                        </a:rPr>
                        <a:t>#41545</a:t>
                      </a:r>
                      <a:r>
                        <a:rPr lang="en-US" sz="1000" u="none" strike="noStrike" cap="none">
                          <a:latin typeface="Source Sans Pro"/>
                          <a:ea typeface="Source Sans Pro"/>
                          <a:cs typeface="Source Sans Pro"/>
                          <a:sym typeface="Source Sans Pro"/>
                        </a:rPr>
                        <a:t> Iterate on Veteran experience map</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Carolyn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1"/>
                        </a:rPr>
                        <a:t>Veteran experience map</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2"/>
                        </a:rPr>
                        <a:t>#41601</a:t>
                      </a:r>
                      <a:r>
                        <a:rPr lang="en-US" sz="1000" u="none" strike="noStrike" cap="none">
                          <a:latin typeface="Source Sans Pro"/>
                          <a:ea typeface="Source Sans Pro"/>
                          <a:cs typeface="Source Sans Pro"/>
                          <a:sym typeface="Source Sans Pro"/>
                        </a:rPr>
                        <a:t> Define next research phase w/ Veterans</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8</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none" strike="noStrike" cap="none">
                          <a:latin typeface="Source Sans Pro"/>
                          <a:ea typeface="Source Sans Pro"/>
                          <a:cs typeface="Source Sans Pro"/>
                          <a:sym typeface="Source Sans Pro"/>
                        </a:rPr>
                        <a:t>Demo p. 11</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8"/>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3"/>
                        </a:rPr>
                        <a:t>#41543</a:t>
                      </a:r>
                      <a:r>
                        <a:rPr lang="en-US" sz="1000" u="none" strike="noStrike" cap="none">
                          <a:latin typeface="Source Sans Pro"/>
                          <a:ea typeface="Source Sans Pro"/>
                          <a:cs typeface="Source Sans Pro"/>
                          <a:sym typeface="Source Sans Pro"/>
                        </a:rPr>
                        <a:t> Draft research plan #2</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5</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Munish</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4"/>
                        </a:rPr>
                        <a:t>Research plan #2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31</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9"/>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5"/>
                        </a:rPr>
                        <a:t>#41949</a:t>
                      </a:r>
                      <a:r>
                        <a:rPr lang="en-US" sz="1000" u="none" strike="noStrike" cap="none">
                          <a:latin typeface="Source Sans Pro"/>
                          <a:ea typeface="Source Sans Pro"/>
                          <a:cs typeface="Source Sans Pro"/>
                          <a:sym typeface="Source Sans Pro"/>
                        </a:rPr>
                        <a:t> Iterate on IA treejack test task 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Carl</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6"/>
                        </a:rPr>
                        <a:t>Task lists &amp; path goals</a:t>
                      </a:r>
                      <a:endParaRPr sz="1400" u="none" strike="noStrike" cap="none"/>
                    </a:p>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13"/>
                        </a:rPr>
                        <a:t>Research plan #1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solidFill>
                            <a:schemeClr val="dk2"/>
                          </a:solidFill>
                          <a:latin typeface="Source Sans Pro"/>
                          <a:ea typeface="Source Sans Pro"/>
                          <a:cs typeface="Source Sans Pro"/>
                          <a:sym typeface="Source Sans Pro"/>
                        </a:rPr>
                        <a:t>Research</a:t>
                      </a:r>
                      <a:endParaRPr sz="1000" u="none" strike="noStrike" cap="none">
                        <a:solidFill>
                          <a:schemeClr val="dk2"/>
                        </a:solidFill>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u="sng" strike="noStrike" cap="none">
                          <a:solidFill>
                            <a:schemeClr val="hlink"/>
                          </a:solidFill>
                          <a:latin typeface="Source Sans Pro"/>
                          <a:ea typeface="Source Sans Pro"/>
                          <a:cs typeface="Source Sans Pro"/>
                          <a:sym typeface="Source Sans Pro"/>
                          <a:hlinkClick r:id="rId27"/>
                        </a:rPr>
                        <a:t>#41948</a:t>
                      </a:r>
                      <a:r>
                        <a:rPr lang="en-US" sz="1000" u="none" strike="noStrike" cap="none">
                          <a:latin typeface="Source Sans Pro"/>
                          <a:ea typeface="Source Sans Pro"/>
                          <a:cs typeface="Source Sans Pro"/>
                          <a:sym typeface="Source Sans Pro"/>
                        </a:rPr>
                        <a:t> Business partner discovery #3</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Thomas</a:t>
                      </a:r>
                      <a:endParaRPr sz="14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95250" algn="l" rtl="0">
                        <a:lnSpc>
                          <a:spcPct val="100000"/>
                        </a:lnSpc>
                        <a:spcBef>
                          <a:spcPts val="0"/>
                        </a:spcBef>
                        <a:spcAft>
                          <a:spcPts val="0"/>
                        </a:spcAft>
                        <a:buClr>
                          <a:schemeClr val="dk1"/>
                        </a:buClr>
                        <a:buSzPts val="400"/>
                        <a:buFont typeface="Noto Sans Symbols"/>
                        <a:buChar char="■"/>
                      </a:pPr>
                      <a:r>
                        <a:rPr lang="en-US" sz="1000" u="sng" strike="noStrike" cap="none">
                          <a:solidFill>
                            <a:schemeClr val="hlink"/>
                          </a:solidFill>
                          <a:latin typeface="Source Sans Pro"/>
                          <a:ea typeface="Source Sans Pro"/>
                          <a:cs typeface="Source Sans Pro"/>
                          <a:sym typeface="Source Sans Pro"/>
                          <a:hlinkClick r:id="rId28"/>
                        </a:rPr>
                        <a:t>Lauren 5/26</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655" name="Google Shape;655;p20"/>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56" name="Google Shape;656;p20"/>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0"/>
        <p:cNvGrpSpPr/>
        <p:nvPr/>
      </p:nvGrpSpPr>
      <p:grpSpPr>
        <a:xfrm>
          <a:off x="0" y="0"/>
          <a:ext cx="0" cy="0"/>
          <a:chOff x="0" y="0"/>
          <a:chExt cx="0" cy="0"/>
        </a:xfrm>
      </p:grpSpPr>
      <p:sp>
        <p:nvSpPr>
          <p:cNvPr id="661" name="Google Shape;661;g127d9e567cc_1_85"/>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200"/>
              <a:t>Sprint 3 Deliverables – 1095-B </a:t>
            </a:r>
            <a:endParaRPr/>
          </a:p>
        </p:txBody>
      </p:sp>
      <p:sp>
        <p:nvSpPr>
          <p:cNvPr id="662" name="Google Shape;662;g127d9e567cc_1_85"/>
          <p:cNvSpPr txBox="1">
            <a:spLocks noGrp="1"/>
          </p:cNvSpPr>
          <p:nvPr>
            <p:ph type="sldNum" idx="12"/>
          </p:nvPr>
        </p:nvSpPr>
        <p:spPr>
          <a:xfrm>
            <a:off x="11474969" y="6363970"/>
            <a:ext cx="406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19</a:t>
            </a:fld>
            <a:endParaRPr>
              <a:latin typeface="Source Sans Pro"/>
              <a:ea typeface="Source Sans Pro"/>
              <a:cs typeface="Source Sans Pro"/>
              <a:sym typeface="Source Sans Pro"/>
            </a:endParaRPr>
          </a:p>
        </p:txBody>
      </p:sp>
      <p:graphicFrame>
        <p:nvGraphicFramePr>
          <p:cNvPr id="663" name="Google Shape;663;g127d9e567cc_1_85"/>
          <p:cNvGraphicFramePr/>
          <p:nvPr/>
        </p:nvGraphicFramePr>
        <p:xfrm>
          <a:off x="431214" y="1030271"/>
          <a:ext cx="3000000" cy="3000000"/>
        </p:xfrm>
        <a:graphic>
          <a:graphicData uri="http://schemas.openxmlformats.org/drawingml/2006/table">
            <a:tbl>
              <a:tblPr>
                <a:noFill/>
                <a:tableStyleId>{7024D23C-69B3-4A72-A20E-E68B895A13C7}</a:tableStyleId>
              </a:tblPr>
              <a:tblGrid>
                <a:gridCol w="924400">
                  <a:extLst>
                    <a:ext uri="{9D8B030D-6E8A-4147-A177-3AD203B41FA5}">
                      <a16:colId xmlns:a16="http://schemas.microsoft.com/office/drawing/2014/main" val="20000"/>
                    </a:ext>
                  </a:extLst>
                </a:gridCol>
                <a:gridCol w="3985425">
                  <a:extLst>
                    <a:ext uri="{9D8B030D-6E8A-4147-A177-3AD203B41FA5}">
                      <a16:colId xmlns:a16="http://schemas.microsoft.com/office/drawing/2014/main" val="20001"/>
                    </a:ext>
                  </a:extLst>
                </a:gridCol>
                <a:gridCol w="747200">
                  <a:extLst>
                    <a:ext uri="{9D8B030D-6E8A-4147-A177-3AD203B41FA5}">
                      <a16:colId xmlns:a16="http://schemas.microsoft.com/office/drawing/2014/main" val="20002"/>
                    </a:ext>
                  </a:extLst>
                </a:gridCol>
                <a:gridCol w="914150">
                  <a:extLst>
                    <a:ext uri="{9D8B030D-6E8A-4147-A177-3AD203B41FA5}">
                      <a16:colId xmlns:a16="http://schemas.microsoft.com/office/drawing/2014/main" val="20003"/>
                    </a:ext>
                  </a:extLst>
                </a:gridCol>
                <a:gridCol w="2039350">
                  <a:extLst>
                    <a:ext uri="{9D8B030D-6E8A-4147-A177-3AD203B41FA5}">
                      <a16:colId xmlns:a16="http://schemas.microsoft.com/office/drawing/2014/main" val="20004"/>
                    </a:ext>
                  </a:extLst>
                </a:gridCol>
                <a:gridCol w="1358875">
                  <a:extLst>
                    <a:ext uri="{9D8B030D-6E8A-4147-A177-3AD203B41FA5}">
                      <a16:colId xmlns:a16="http://schemas.microsoft.com/office/drawing/2014/main" val="20005"/>
                    </a:ext>
                  </a:extLst>
                </a:gridCol>
                <a:gridCol w="1360175">
                  <a:extLst>
                    <a:ext uri="{9D8B030D-6E8A-4147-A177-3AD203B41FA5}">
                      <a16:colId xmlns:a16="http://schemas.microsoft.com/office/drawing/2014/main" val="20006"/>
                    </a:ext>
                  </a:extLst>
                </a:gridCol>
              </a:tblGrid>
              <a:tr h="362500">
                <a:tc>
                  <a:txBody>
                    <a:bodyPr/>
                    <a:lstStyle/>
                    <a:p>
                      <a:pPr marL="0" marR="0" lvl="0" indent="0" algn="l" rtl="0">
                        <a:lnSpc>
                          <a:spcPct val="100000"/>
                        </a:lnSpc>
                        <a:spcBef>
                          <a:spcPts val="0"/>
                        </a:spcBef>
                        <a:spcAft>
                          <a:spcPts val="0"/>
                        </a:spcAft>
                        <a:buClr>
                          <a:schemeClr val="accent1"/>
                        </a:buClr>
                        <a:buSzPts val="1100"/>
                        <a:buFont typeface="Source Sans Pro SemiBold"/>
                        <a:buNone/>
                      </a:pPr>
                      <a:r>
                        <a:rPr lang="en-US" sz="1000" u="none" strike="noStrike" cap="none">
                          <a:solidFill>
                            <a:schemeClr val="accent1"/>
                          </a:solidFill>
                          <a:latin typeface="Source Sans Pro SemiBold"/>
                          <a:ea typeface="Source Sans Pro SemiBold"/>
                          <a:cs typeface="Source Sans Pro SemiBold"/>
                          <a:sym typeface="Source Sans Pro SemiBold"/>
                        </a:rPr>
                        <a:t>EPIC</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100"/>
                        <a:buFont typeface="Source Sans Pro SemiBold"/>
                        <a:buNone/>
                      </a:pPr>
                      <a:r>
                        <a:rPr lang="en-US" sz="1000" b="0" i="0" u="none" strike="noStrike" cap="none">
                          <a:solidFill>
                            <a:srgbClr val="022D50"/>
                          </a:solidFill>
                          <a:latin typeface="Source Sans Pro SemiBold"/>
                          <a:ea typeface="Source Sans Pro SemiBold"/>
                          <a:cs typeface="Source Sans Pro SemiBold"/>
                          <a:sym typeface="Source Sans Pro SemiBold"/>
                        </a:rPr>
                        <a:t>STORY</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ESTIMATE</a:t>
                      </a:r>
                      <a:endParaRPr sz="1000" u="none" strike="noStrike" cap="none">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ASSIGNED</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9145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OUTPUT</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22D50"/>
                        </a:buClr>
                        <a:buSzPts val="1400"/>
                        <a:buFont typeface="Source Sans Pro SemiBold"/>
                        <a:buNone/>
                      </a:pPr>
                      <a:r>
                        <a:rPr lang="en-US" sz="1000" b="1" i="0" u="none" strike="noStrike" cap="none">
                          <a:solidFill>
                            <a:srgbClr val="022D50"/>
                          </a:solidFill>
                          <a:latin typeface="Source Sans Pro SemiBold"/>
                          <a:ea typeface="Source Sans Pro SemiBold"/>
                          <a:cs typeface="Source Sans Pro SemiBold"/>
                          <a:sym typeface="Source Sans Pro SemiBold"/>
                        </a:rPr>
                        <a:t>REVIEWED W/ VA-PO</a:t>
                      </a:r>
                      <a:endParaRPr sz="1000" b="0" i="0" u="none" strike="noStrike" cap="none">
                        <a:solidFill>
                          <a:srgbClr val="202120"/>
                        </a:solidFill>
                        <a:latin typeface="Source Sans Pro SemiBold"/>
                        <a:ea typeface="Source Sans Pro SemiBold"/>
                        <a:cs typeface="Source Sans Pro SemiBold"/>
                        <a:sym typeface="Source Sans Pro SemiBold"/>
                      </a:endParaRPr>
                    </a:p>
                  </a:txBody>
                  <a:tcPr marL="0" marR="0" marT="914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1"/>
                        </a:buClr>
                        <a:buSzPts val="1400"/>
                        <a:buFont typeface="Source Sans Pro SemiBold"/>
                        <a:buNone/>
                      </a:pPr>
                      <a:r>
                        <a:rPr lang="en-US" sz="1000" b="1" i="0" u="none" strike="noStrike" cap="none">
                          <a:solidFill>
                            <a:schemeClr val="accent1"/>
                          </a:solidFill>
                          <a:latin typeface="Source Sans Pro SemiBold"/>
                          <a:ea typeface="Source Sans Pro SemiBold"/>
                          <a:cs typeface="Source Sans Pro SemiBold"/>
                          <a:sym typeface="Source Sans Pro SemiBold"/>
                        </a:rPr>
                        <a:t>SPRINT TEAM GOAL COMPLETED?</a:t>
                      </a:r>
                      <a:endParaRPr sz="1000" u="none" strike="noStrike" cap="none">
                        <a:latin typeface="Source Sans Pro SemiBold"/>
                        <a:ea typeface="Source Sans Pro SemiBold"/>
                        <a:cs typeface="Source Sans Pro SemiBold"/>
                        <a:sym typeface="Source Sans Pro SemiBold"/>
                      </a:endParaRPr>
                    </a:p>
                  </a:txBody>
                  <a:tcPr marL="91450" marR="9145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3"/>
                        </a:rPr>
                        <a:t>#40454 </a:t>
                      </a:r>
                      <a:r>
                        <a:rPr lang="en-US" sz="1000" b="0" i="0" u="none" strike="noStrike" cap="none">
                          <a:solidFill>
                            <a:schemeClr val="dk1"/>
                          </a:solidFill>
                          <a:latin typeface="Source Sans Pro"/>
                          <a:ea typeface="Source Sans Pro"/>
                          <a:cs typeface="Source Sans Pro"/>
                          <a:sym typeface="Source Sans Pro"/>
                        </a:rPr>
                        <a:t> PM to f/u w/ VA-PO on HEC documents being translated into Spanish</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400" u="none" strike="noStrike" cap="none"/>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1"/>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5"/>
                        </a:rPr>
                        <a:t>#39723 </a:t>
                      </a:r>
                      <a:r>
                        <a:rPr lang="en-US" sz="1000" b="0" i="0" u="none" strike="noStrike" cap="none">
                          <a:solidFill>
                            <a:schemeClr val="dk1"/>
                          </a:solidFill>
                          <a:latin typeface="Source Sans Pro"/>
                          <a:ea typeface="Source Sans Pro"/>
                          <a:cs typeface="Source Sans Pro"/>
                          <a:sym typeface="Source Sans Pro"/>
                        </a:rPr>
                        <a:t> PM team to f/u on VA Notify ticket for opt-in</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6"/>
                        </a:rPr>
                        <a:t>#CMDMRP-2269</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2"/>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7"/>
                        </a:rPr>
                        <a:t>#39722</a:t>
                      </a:r>
                      <a:r>
                        <a:rPr lang="en-US" sz="1000" b="0" i="0" u="none" strike="noStrike" cap="none">
                          <a:solidFill>
                            <a:schemeClr val="dk1"/>
                          </a:solidFill>
                          <a:latin typeface="Source Sans Pro"/>
                          <a:ea typeface="Source Sans Pro"/>
                          <a:cs typeface="Source Sans Pro"/>
                          <a:sym typeface="Source Sans Pro"/>
                        </a:rPr>
                        <a:t>  PM to f/u on VA 508 accessibility support ticket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1</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Tami</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8"/>
                        </a:rPr>
                        <a:t>YourIT # RITM6608047</a:t>
                      </a:r>
                      <a:endParaRPr sz="1000" b="0" i="0" u="none" strike="noStrike" cap="none">
                        <a:solidFill>
                          <a:schemeClr val="dk1"/>
                        </a:solidFill>
                        <a:latin typeface="Source Sans Pro"/>
                        <a:ea typeface="Source Sans Pro"/>
                        <a:cs typeface="Source Sans Pro"/>
                        <a:sym typeface="Source Sans Pro"/>
                      </a:endParaRPr>
                    </a:p>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4"/>
                        </a:rPr>
                        <a:t>1095-B </a:t>
                      </a:r>
                      <a:r>
                        <a:rPr lang="en-US" sz="1000" u="sng" strike="noStrike" cap="none">
                          <a:solidFill>
                            <a:schemeClr val="hlink"/>
                          </a:solidFill>
                          <a:latin typeface="Source Sans Pro"/>
                          <a:ea typeface="Source Sans Pro"/>
                          <a:cs typeface="Source Sans Pro"/>
                          <a:sym typeface="Source Sans Pro"/>
                          <a:hlinkClick r:id="rId4"/>
                        </a:rPr>
                        <a:t>u</a:t>
                      </a:r>
                      <a:r>
                        <a:rPr lang="en-US" sz="1000" b="0" i="0" u="sng" strike="noStrike" cap="none">
                          <a:solidFill>
                            <a:schemeClr val="hlink"/>
                          </a:solidFill>
                          <a:latin typeface="Source Sans Pro"/>
                          <a:ea typeface="Source Sans Pro"/>
                          <a:cs typeface="Source Sans Pro"/>
                          <a:sym typeface="Source Sans Pro"/>
                          <a:hlinkClick r:id="rId4"/>
                        </a:rPr>
                        <a:t>pdates</a:t>
                      </a:r>
                      <a:endParaRPr sz="1000" u="none" strike="noStrike" cap="none">
                        <a:solidFill>
                          <a:schemeClr val="dk1"/>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a:t>
                      </a:r>
                      <a:r>
                        <a:rPr lang="en-US" sz="1000" u="none" strike="noStrike" cap="none">
                          <a:solidFill>
                            <a:srgbClr val="303A46"/>
                          </a:solidFill>
                          <a:latin typeface="Source Sans Pro"/>
                          <a:ea typeface="Source Sans Pro"/>
                          <a:cs typeface="Source Sans Pro"/>
                          <a:sym typeface="Source Sans Pro"/>
                        </a:rPr>
                        <a:t>26</a:t>
                      </a:r>
                      <a:r>
                        <a:rPr lang="en-US" sz="1000" b="0" i="0" u="none" strike="noStrike" cap="none">
                          <a:solidFill>
                            <a:srgbClr val="303A46"/>
                          </a:solidFill>
                          <a:latin typeface="Source Sans Pro"/>
                          <a:ea typeface="Source Sans Pro"/>
                          <a:cs typeface="Source Sans Pro"/>
                          <a:sym typeface="Source Sans Pro"/>
                        </a:rPr>
                        <a:t>/22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3"/>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Product</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9"/>
                        </a:rPr>
                        <a:t>#38351 </a:t>
                      </a:r>
                      <a:r>
                        <a:rPr lang="en-US" sz="1000" b="0" i="0" u="none" strike="noStrike" cap="none">
                          <a:solidFill>
                            <a:schemeClr val="dk1"/>
                          </a:solidFill>
                          <a:latin typeface="Source Sans Pro"/>
                          <a:ea typeface="Source Sans Pro"/>
                          <a:cs typeface="Source Sans Pro"/>
                          <a:sym typeface="Source Sans Pro"/>
                        </a:rPr>
                        <a:t> Collaboration cycle: Staging review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9"/>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4"/>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0"/>
                        </a:rPr>
                        <a:t>#36175 </a:t>
                      </a:r>
                      <a:r>
                        <a:rPr lang="en-US" sz="1000" b="0" i="0" u="none" strike="noStrike" cap="none">
                          <a:solidFill>
                            <a:schemeClr val="dk1"/>
                          </a:solidFill>
                          <a:latin typeface="Source Sans Pro"/>
                          <a:ea typeface="Source Sans Pro"/>
                          <a:cs typeface="Source Sans Pro"/>
                          <a:sym typeface="Source Sans Pro"/>
                        </a:rPr>
                        <a:t> Collaboration cycle: Analytics implementation [1095-B]</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0</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0"/>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5"/>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i="0" u="none" strike="noStrike" cap="none">
                          <a:solidFill>
                            <a:schemeClr val="dk2"/>
                          </a:solidFill>
                          <a:latin typeface="Source Sans Pro"/>
                          <a:ea typeface="Source Sans Pro"/>
                          <a:cs typeface="Source Sans Pro"/>
                          <a:sym typeface="Source Sans Pro"/>
                        </a:rPr>
                        <a:t>Tech</a:t>
                      </a:r>
                      <a:endParaRPr sz="100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1"/>
                        </a:rPr>
                        <a:t>#38387</a:t>
                      </a:r>
                      <a:r>
                        <a:rPr lang="en-US" sz="1000" b="0" i="0" u="none" strike="noStrike" cap="none">
                          <a:solidFill>
                            <a:schemeClr val="dk1"/>
                          </a:solidFill>
                          <a:latin typeface="Source Sans Pro"/>
                          <a:ea typeface="Source Sans Pro"/>
                          <a:cs typeface="Source Sans Pro"/>
                          <a:sym typeface="Source Sans Pro"/>
                        </a:rPr>
                        <a:t>  1095-B Team staging review accessibility checklist</a:t>
                      </a:r>
                      <a:endParaRPr sz="1000" b="1"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2</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 Shashank</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sng" strike="noStrike" cap="none">
                          <a:solidFill>
                            <a:schemeClr val="hlink"/>
                          </a:solidFill>
                          <a:latin typeface="Source Sans Pro"/>
                          <a:ea typeface="Source Sans Pro"/>
                          <a:cs typeface="Source Sans Pro"/>
                          <a:sym typeface="Source Sans Pro"/>
                          <a:hlinkClick r:id="rId11"/>
                        </a:rPr>
                        <a:t>Ticket</a:t>
                      </a:r>
                      <a:endParaRPr sz="1000" u="none" strike="noStrike" cap="none">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6"/>
                  </a:ext>
                </a:extLst>
              </a:tr>
              <a:tr h="349725">
                <a:tc>
                  <a:txBody>
                    <a:bodyPr/>
                    <a:lstStyle/>
                    <a:p>
                      <a:pPr marL="0" marR="0" lvl="0" indent="0" algn="l" rtl="0">
                        <a:lnSpc>
                          <a:spcPct val="100000"/>
                        </a:lnSpc>
                        <a:spcBef>
                          <a:spcPts val="0"/>
                        </a:spcBef>
                        <a:spcAft>
                          <a:spcPts val="0"/>
                        </a:spcAft>
                        <a:buClr>
                          <a:schemeClr val="dk2"/>
                        </a:buClr>
                        <a:buSzPts val="1050"/>
                        <a:buFont typeface="PT Serif"/>
                        <a:buNone/>
                      </a:pPr>
                      <a:r>
                        <a:rPr lang="en-US" sz="1000" b="0" u="none" strike="noStrike" cap="none">
                          <a:latin typeface="Source Sans Pro"/>
                          <a:ea typeface="Source Sans Pro"/>
                          <a:cs typeface="Source Sans Pro"/>
                          <a:sym typeface="Source Sans Pro"/>
                        </a:rPr>
                        <a:t>Tech</a:t>
                      </a:r>
                      <a:endParaRPr sz="1000" b="0" u="none" strike="noStrike" cap="none">
                        <a:latin typeface="Source Sans Pro"/>
                        <a:ea typeface="Source Sans Pro"/>
                        <a:cs typeface="Source Sans Pro"/>
                        <a:sym typeface="Source Sans Pro"/>
                      </a:endParaRPr>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050"/>
                        <a:buFont typeface="PT Serif"/>
                        <a:buNone/>
                      </a:pPr>
                      <a:r>
                        <a:rPr lang="en-US" sz="1000" b="0" i="0" u="sng" strike="noStrike" cap="none">
                          <a:solidFill>
                            <a:schemeClr val="hlink"/>
                          </a:solidFill>
                          <a:latin typeface="Source Sans Pro"/>
                          <a:ea typeface="Source Sans Pro"/>
                          <a:cs typeface="Source Sans Pro"/>
                          <a:sym typeface="Source Sans Pro"/>
                          <a:hlinkClick r:id="rId12"/>
                        </a:rPr>
                        <a:t>#41559</a:t>
                      </a:r>
                      <a:r>
                        <a:rPr lang="en-US" sz="1000" b="0" i="0" u="none" strike="noStrike" cap="none">
                          <a:solidFill>
                            <a:schemeClr val="dk2"/>
                          </a:solidFill>
                          <a:latin typeface="Source Sans Pro"/>
                          <a:ea typeface="Source Sans Pro"/>
                          <a:cs typeface="Source Sans Pro"/>
                          <a:sym typeface="Source Sans Pro"/>
                        </a:rPr>
                        <a:t> 1095-B Launch discovery</a:t>
                      </a:r>
                      <a:endParaRPr sz="1000" b="0" i="0" u="none" strike="noStrike" cap="none">
                        <a:solidFill>
                          <a:schemeClr val="dk2"/>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3</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Jordan</a:t>
                      </a:r>
                      <a:endParaRPr sz="1400" u="none" strike="noStrike" cap="none"/>
                    </a:p>
                    <a:p>
                      <a:pPr marL="0" marR="0" lvl="0" indent="0" algn="l" rtl="0">
                        <a:lnSpc>
                          <a:spcPct val="100000"/>
                        </a:lnSpc>
                        <a:spcBef>
                          <a:spcPts val="0"/>
                        </a:spcBef>
                        <a:spcAft>
                          <a:spcPts val="0"/>
                        </a:spcAft>
                        <a:buClr>
                          <a:schemeClr val="dk2"/>
                        </a:buClr>
                        <a:buSzPts val="1050"/>
                        <a:buFont typeface="PT Serif"/>
                        <a:buNone/>
                      </a:pPr>
                      <a:r>
                        <a:rPr lang="en-US" sz="1000" u="none" strike="noStrike" cap="none">
                          <a:latin typeface="Source Sans Pro"/>
                          <a:ea typeface="Source Sans Pro"/>
                          <a:cs typeface="Source Sans Pro"/>
                          <a:sym typeface="Source Sans Pro"/>
                        </a:rPr>
                        <a:t>Teagan</a:t>
                      </a:r>
                      <a:endParaRPr sz="1400" u="none" strike="noStrike" cap="none"/>
                    </a:p>
                  </a:txBody>
                  <a:tcPr marL="0" marR="36575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120650" marR="0" lvl="0" indent="-120650" algn="l" rtl="0">
                        <a:lnSpc>
                          <a:spcPct val="100000"/>
                        </a:lnSpc>
                        <a:spcBef>
                          <a:spcPts val="0"/>
                        </a:spcBef>
                        <a:spcAft>
                          <a:spcPts val="0"/>
                        </a:spcAft>
                        <a:buClr>
                          <a:schemeClr val="dk1"/>
                        </a:buClr>
                        <a:buSzPts val="800"/>
                        <a:buFont typeface="Noto Sans Symbols"/>
                        <a:buChar char="▪"/>
                      </a:pPr>
                      <a:r>
                        <a:rPr lang="en-US" sz="1000" b="0" i="0" u="none" strike="noStrike" cap="none">
                          <a:solidFill>
                            <a:schemeClr val="dk1"/>
                          </a:solidFill>
                          <a:latin typeface="Source Sans Pro"/>
                          <a:ea typeface="Source Sans Pro"/>
                          <a:cs typeface="Source Sans Pro"/>
                          <a:sym typeface="Source Sans Pro"/>
                        </a:rPr>
                        <a:t>N/A</a:t>
                      </a:r>
                      <a:endParaRPr sz="1400" u="none" strike="noStrike" cap="none"/>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5/31/22</a:t>
                      </a:r>
                      <a:endParaRPr sz="1000" b="0" i="0" u="none" strike="noStrike" cap="none">
                        <a:solidFill>
                          <a:srgbClr val="303A46"/>
                        </a:solidFill>
                        <a:latin typeface="Source Sans Pro"/>
                        <a:ea typeface="Source Sans Pro"/>
                        <a:cs typeface="Source Sans Pro"/>
                        <a:sym typeface="Source Sans Pro"/>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50"/>
                        <a:buFont typeface="PT Serif"/>
                        <a:buNone/>
                      </a:pPr>
                      <a:endParaRPr sz="1000" b="0" i="0" u="none" strike="noStrike" cap="none">
                        <a:solidFill>
                          <a:srgbClr val="303A46"/>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1050"/>
                        <a:buFont typeface="PT Serif"/>
                        <a:buNone/>
                      </a:pPr>
                      <a:r>
                        <a:rPr lang="en-US" sz="1000" b="0" i="0" u="none" strike="noStrike" cap="none">
                          <a:solidFill>
                            <a:srgbClr val="303A46"/>
                          </a:solidFill>
                          <a:latin typeface="Source Sans Pro"/>
                          <a:ea typeface="Source Sans Pro"/>
                          <a:cs typeface="Source Sans Pro"/>
                          <a:sym typeface="Source Sans Pro"/>
                        </a:rPr>
                        <a:t>✓</a:t>
                      </a:r>
                      <a:endParaRPr sz="1000" b="0" i="0" u="none" strike="noStrike" cap="none">
                        <a:solidFill>
                          <a:srgbClr val="303A46"/>
                        </a:solidFill>
                        <a:latin typeface="Source Sans Pro"/>
                        <a:ea typeface="Source Sans Pro"/>
                        <a:cs typeface="Source Sans Pro"/>
                        <a:sym typeface="Source Sans Pro"/>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7C7C7"/>
                      </a:solidFill>
                      <a:prstDash val="solid"/>
                      <a:round/>
                      <a:headEnd type="none" w="sm" len="sm"/>
                      <a:tailEnd type="none" w="sm" len="sm"/>
                    </a:lnT>
                    <a:lnB w="9525" cap="flat" cmpd="sng">
                      <a:solidFill>
                        <a:srgbClr val="C7C7C7"/>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64" name="Google Shape;664;g127d9e567cc_1_85"/>
          <p:cNvSpPr txBox="1"/>
          <p:nvPr/>
        </p:nvSpPr>
        <p:spPr>
          <a:xfrm>
            <a:off x="10140593" y="6408650"/>
            <a:ext cx="15003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Sprint 2 Deliverables</a:t>
            </a:r>
            <a:endParaRPr sz="1800" b="0" i="0" u="none" strike="noStrike" cap="none">
              <a:solidFill>
                <a:schemeClr val="dk1"/>
              </a:solidFill>
              <a:latin typeface="Calibri"/>
              <a:ea typeface="Calibri"/>
              <a:cs typeface="Calibri"/>
              <a:sym typeface="Calibri"/>
            </a:endParaRPr>
          </a:p>
        </p:txBody>
      </p:sp>
      <p:sp>
        <p:nvSpPr>
          <p:cNvPr id="665" name="Google Shape;665;g127d9e567cc_1_8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55"/>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sz="3600">
                <a:latin typeface="PT Serif"/>
                <a:ea typeface="PT Serif"/>
                <a:cs typeface="PT Serif"/>
                <a:sym typeface="PT Serif"/>
              </a:rPr>
              <a:t>Get to know the team</a:t>
            </a:r>
            <a:endParaRPr sz="3600">
              <a:latin typeface="PT Serif"/>
              <a:ea typeface="PT Serif"/>
              <a:cs typeface="PT Serif"/>
              <a:sym typeface="PT Serif"/>
            </a:endParaRPr>
          </a:p>
        </p:txBody>
      </p:sp>
      <p:sp>
        <p:nvSpPr>
          <p:cNvPr id="186" name="Google Shape;186;p55"/>
          <p:cNvSpPr txBox="1">
            <a:spLocks noGrp="1"/>
          </p:cNvSpPr>
          <p:nvPr>
            <p:ph type="body" idx="4294967295"/>
          </p:nvPr>
        </p:nvSpPr>
        <p:spPr>
          <a:xfrm>
            <a:off x="419100" y="1253332"/>
            <a:ext cx="1446561" cy="2770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Clr>
                <a:schemeClr val="accent2"/>
              </a:buClr>
              <a:buSzPts val="1600"/>
              <a:buNone/>
            </a:pPr>
            <a:r>
              <a:rPr lang="en-US" sz="1600">
                <a:solidFill>
                  <a:schemeClr val="accent2"/>
                </a:solidFill>
              </a:rPr>
              <a:t>Core team</a:t>
            </a:r>
            <a:endParaRPr/>
          </a:p>
        </p:txBody>
      </p:sp>
      <p:sp>
        <p:nvSpPr>
          <p:cNvPr id="187" name="Google Shape;187;p5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a:t>
            </a:fld>
            <a:endParaRPr>
              <a:latin typeface="Source Sans Pro"/>
              <a:ea typeface="Source Sans Pro"/>
              <a:cs typeface="Source Sans Pro"/>
              <a:sym typeface="Source Sans Pro"/>
            </a:endParaRPr>
          </a:p>
        </p:txBody>
      </p:sp>
      <p:sp>
        <p:nvSpPr>
          <p:cNvPr id="188" name="Google Shape;188;p55"/>
          <p:cNvSpPr txBox="1"/>
          <p:nvPr/>
        </p:nvSpPr>
        <p:spPr>
          <a:xfrm>
            <a:off x="8917360" y="6408650"/>
            <a:ext cx="2723465"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sp>
        <p:nvSpPr>
          <p:cNvPr id="189" name="Google Shape;189;p5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
        <p:nvSpPr>
          <p:cNvPr id="190" name="Google Shape;190;p55"/>
          <p:cNvSpPr txBox="1"/>
          <p:nvPr/>
        </p:nvSpPr>
        <p:spPr>
          <a:xfrm>
            <a:off x="7651170" y="1252728"/>
            <a:ext cx="1446561" cy="277000"/>
          </a:xfrm>
          <a:prstGeom prst="rect">
            <a:avLst/>
          </a:prstGeom>
          <a:noFill/>
          <a:ln>
            <a:noFill/>
          </a:ln>
        </p:spPr>
        <p:txBody>
          <a:bodyPr spcFirstLastPara="1" wrap="square" lIns="0" tIns="45700" rIns="0" bIns="45700" anchor="t" anchorCtr="0">
            <a:noAutofit/>
          </a:bodyPr>
          <a:lstStyle/>
          <a:p>
            <a:pPr marL="0" marR="0" lvl="0" indent="0" algn="l" rtl="0">
              <a:lnSpc>
                <a:spcPct val="90000"/>
              </a:lnSpc>
              <a:spcBef>
                <a:spcPts val="0"/>
              </a:spcBef>
              <a:spcAft>
                <a:spcPts val="0"/>
              </a:spcAft>
              <a:buClr>
                <a:schemeClr val="accent2"/>
              </a:buClr>
              <a:buSzPts val="1600"/>
              <a:buFont typeface="Arial"/>
              <a:buNone/>
            </a:pPr>
            <a:r>
              <a:rPr lang="en-US" sz="1600" b="0" i="0" u="none" strike="noStrike" cap="none">
                <a:solidFill>
                  <a:schemeClr val="accent2"/>
                </a:solidFill>
                <a:latin typeface="PT Serif"/>
                <a:ea typeface="PT Serif"/>
                <a:cs typeface="PT Serif"/>
                <a:sym typeface="PT Serif"/>
              </a:rPr>
              <a:t>Executive team</a:t>
            </a:r>
            <a:endParaRPr sz="1600" b="0" i="0" u="none" strike="noStrike" cap="none">
              <a:solidFill>
                <a:srgbClr val="000000"/>
              </a:solidFill>
              <a:latin typeface="Arial"/>
              <a:ea typeface="Arial"/>
              <a:cs typeface="Arial"/>
              <a:sym typeface="Arial"/>
            </a:endParaRPr>
          </a:p>
        </p:txBody>
      </p:sp>
      <p:sp>
        <p:nvSpPr>
          <p:cNvPr id="191" name="Google Shape;191;p55"/>
          <p:cNvSpPr txBox="1"/>
          <p:nvPr/>
        </p:nvSpPr>
        <p:spPr>
          <a:xfrm>
            <a:off x="438638" y="1716674"/>
            <a:ext cx="738427"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PRODUCT</a:t>
            </a:r>
            <a:endParaRPr sz="1400" b="0" i="0" u="none" strike="noStrike" cap="none">
              <a:solidFill>
                <a:srgbClr val="000000"/>
              </a:solidFill>
              <a:latin typeface="Arial"/>
              <a:ea typeface="Arial"/>
              <a:cs typeface="Arial"/>
              <a:sym typeface="Arial"/>
            </a:endParaRPr>
          </a:p>
        </p:txBody>
      </p:sp>
      <p:sp>
        <p:nvSpPr>
          <p:cNvPr id="192" name="Google Shape;192;p55"/>
          <p:cNvSpPr txBox="1"/>
          <p:nvPr/>
        </p:nvSpPr>
        <p:spPr>
          <a:xfrm>
            <a:off x="5637660" y="1716674"/>
            <a:ext cx="921014" cy="355291"/>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ENGINEERING</a:t>
            </a:r>
            <a:endParaRPr sz="1400" b="0" i="0" u="none" strike="noStrike" cap="none">
              <a:solidFill>
                <a:srgbClr val="000000"/>
              </a:solidFill>
              <a:latin typeface="Arial"/>
              <a:ea typeface="Arial"/>
              <a:cs typeface="Arial"/>
              <a:sym typeface="Arial"/>
            </a:endParaRPr>
          </a:p>
        </p:txBody>
      </p:sp>
      <p:sp>
        <p:nvSpPr>
          <p:cNvPr id="193" name="Google Shape;193;p55"/>
          <p:cNvSpPr txBox="1"/>
          <p:nvPr/>
        </p:nvSpPr>
        <p:spPr>
          <a:xfrm>
            <a:off x="438638" y="4145503"/>
            <a:ext cx="652990" cy="276998"/>
          </a:xfrm>
          <a:prstGeom prst="rect">
            <a:avLst/>
          </a:prstGeom>
          <a:noFill/>
          <a:ln>
            <a:noFill/>
          </a:ln>
        </p:spPr>
        <p:txBody>
          <a:bodyPr spcFirstLastPara="1" wrap="square" lIns="0" tIns="45700" rIns="0" bIns="45700" anchor="t" anchorCtr="0">
            <a:normAutofit/>
          </a:bodyPr>
          <a:lstStyle/>
          <a:p>
            <a:pPr marL="0" marR="0" lvl="0" indent="0" algn="l" rtl="0">
              <a:lnSpc>
                <a:spcPct val="90000"/>
              </a:lnSpc>
              <a:spcBef>
                <a:spcPts val="0"/>
              </a:spcBef>
              <a:spcAft>
                <a:spcPts val="0"/>
              </a:spcAft>
              <a:buClr>
                <a:schemeClr val="dk2"/>
              </a:buClr>
              <a:buSzPts val="1050"/>
              <a:buFont typeface="Arial"/>
              <a:buNone/>
            </a:pPr>
            <a:r>
              <a:rPr lang="en-US" sz="1050" b="1" i="0" u="none" strike="noStrike" cap="none">
                <a:solidFill>
                  <a:schemeClr val="dk2"/>
                </a:solidFill>
                <a:latin typeface="Source Sans Pro SemiBold"/>
                <a:ea typeface="Source Sans Pro SemiBold"/>
                <a:cs typeface="Source Sans Pro SemiBold"/>
                <a:sym typeface="Source Sans Pro SemiBold"/>
              </a:rPr>
              <a:t>DESIGN</a:t>
            </a:r>
            <a:endParaRPr sz="1400" b="0" i="0" u="none" strike="noStrike" cap="none">
              <a:solidFill>
                <a:srgbClr val="000000"/>
              </a:solidFill>
              <a:latin typeface="Arial"/>
              <a:ea typeface="Arial"/>
              <a:cs typeface="Arial"/>
              <a:sym typeface="Arial"/>
            </a:endParaRPr>
          </a:p>
        </p:txBody>
      </p:sp>
      <p:pic>
        <p:nvPicPr>
          <p:cNvPr id="194" name="Google Shape;194;p55"/>
          <p:cNvPicPr preferRelativeResize="0"/>
          <p:nvPr/>
        </p:nvPicPr>
        <p:blipFill rotWithShape="1">
          <a:blip r:embed="rId3">
            <a:alphaModFix/>
          </a:blip>
          <a:srcRect l="25632" t="13823" r="25632" b="26974"/>
          <a:stretch/>
        </p:blipFill>
        <p:spPr>
          <a:xfrm>
            <a:off x="2136127" y="2148840"/>
            <a:ext cx="891768" cy="891768"/>
          </a:xfrm>
          <a:prstGeom prst="ellipse">
            <a:avLst/>
          </a:prstGeom>
          <a:noFill/>
          <a:ln>
            <a:noFill/>
          </a:ln>
        </p:spPr>
      </p:pic>
      <p:pic>
        <p:nvPicPr>
          <p:cNvPr id="195" name="Google Shape;195;p55"/>
          <p:cNvPicPr preferRelativeResize="0"/>
          <p:nvPr/>
        </p:nvPicPr>
        <p:blipFill rotWithShape="1">
          <a:blip r:embed="rId4">
            <a:alphaModFix/>
          </a:blip>
          <a:srcRect t="11610" b="16390"/>
          <a:stretch/>
        </p:blipFill>
        <p:spPr>
          <a:xfrm>
            <a:off x="3886200" y="2148840"/>
            <a:ext cx="891768" cy="891768"/>
          </a:xfrm>
          <a:prstGeom prst="ellipse">
            <a:avLst/>
          </a:prstGeom>
          <a:noFill/>
          <a:ln>
            <a:noFill/>
          </a:ln>
        </p:spPr>
      </p:pic>
      <p:pic>
        <p:nvPicPr>
          <p:cNvPr id="196" name="Google Shape;196;p55"/>
          <p:cNvPicPr preferRelativeResize="0"/>
          <p:nvPr/>
        </p:nvPicPr>
        <p:blipFill rotWithShape="1">
          <a:blip r:embed="rId5">
            <a:alphaModFix/>
          </a:blip>
          <a:srcRect/>
          <a:stretch/>
        </p:blipFill>
        <p:spPr>
          <a:xfrm>
            <a:off x="2139644" y="4535323"/>
            <a:ext cx="900063" cy="900063"/>
          </a:xfrm>
          <a:prstGeom prst="ellipse">
            <a:avLst/>
          </a:prstGeom>
          <a:noFill/>
          <a:ln>
            <a:noFill/>
          </a:ln>
        </p:spPr>
      </p:pic>
      <p:pic>
        <p:nvPicPr>
          <p:cNvPr id="197" name="Google Shape;197;p55"/>
          <p:cNvPicPr preferRelativeResize="0"/>
          <p:nvPr/>
        </p:nvPicPr>
        <p:blipFill rotWithShape="1">
          <a:blip r:embed="rId6">
            <a:alphaModFix/>
          </a:blip>
          <a:srcRect/>
          <a:stretch/>
        </p:blipFill>
        <p:spPr>
          <a:xfrm>
            <a:off x="7642085" y="2150698"/>
            <a:ext cx="900063" cy="900063"/>
          </a:xfrm>
          <a:prstGeom prst="ellipse">
            <a:avLst/>
          </a:prstGeom>
          <a:noFill/>
          <a:ln>
            <a:noFill/>
          </a:ln>
        </p:spPr>
      </p:pic>
      <p:pic>
        <p:nvPicPr>
          <p:cNvPr id="198" name="Google Shape;198;p55"/>
          <p:cNvPicPr preferRelativeResize="0"/>
          <p:nvPr/>
        </p:nvPicPr>
        <p:blipFill rotWithShape="1">
          <a:blip r:embed="rId7">
            <a:alphaModFix/>
          </a:blip>
          <a:srcRect/>
          <a:stretch/>
        </p:blipFill>
        <p:spPr>
          <a:xfrm>
            <a:off x="9193566" y="2117001"/>
            <a:ext cx="900063" cy="900063"/>
          </a:xfrm>
          <a:prstGeom prst="ellipse">
            <a:avLst/>
          </a:prstGeom>
          <a:noFill/>
          <a:ln>
            <a:noFill/>
          </a:ln>
        </p:spPr>
      </p:pic>
      <p:pic>
        <p:nvPicPr>
          <p:cNvPr id="199" name="Google Shape;199;p55"/>
          <p:cNvPicPr preferRelativeResize="0"/>
          <p:nvPr/>
        </p:nvPicPr>
        <p:blipFill rotWithShape="1">
          <a:blip r:embed="rId8">
            <a:alphaModFix/>
          </a:blip>
          <a:srcRect/>
          <a:stretch/>
        </p:blipFill>
        <p:spPr>
          <a:xfrm>
            <a:off x="10754084" y="2121123"/>
            <a:ext cx="906673" cy="906673"/>
          </a:xfrm>
          <a:prstGeom prst="ellipse">
            <a:avLst/>
          </a:prstGeom>
          <a:noFill/>
          <a:ln>
            <a:noFill/>
          </a:ln>
        </p:spPr>
      </p:pic>
      <p:pic>
        <p:nvPicPr>
          <p:cNvPr id="200" name="Google Shape;200;p55"/>
          <p:cNvPicPr preferRelativeResize="0"/>
          <p:nvPr/>
        </p:nvPicPr>
        <p:blipFill rotWithShape="1">
          <a:blip r:embed="rId9">
            <a:alphaModFix/>
          </a:blip>
          <a:srcRect/>
          <a:stretch/>
        </p:blipFill>
        <p:spPr>
          <a:xfrm>
            <a:off x="7644384" y="4535424"/>
            <a:ext cx="906673" cy="906673"/>
          </a:xfrm>
          <a:prstGeom prst="ellipse">
            <a:avLst/>
          </a:prstGeom>
          <a:noFill/>
          <a:ln>
            <a:noFill/>
          </a:ln>
        </p:spPr>
      </p:pic>
      <p:pic>
        <p:nvPicPr>
          <p:cNvPr id="201" name="Google Shape;201;p55"/>
          <p:cNvPicPr preferRelativeResize="0"/>
          <p:nvPr/>
        </p:nvPicPr>
        <p:blipFill rotWithShape="1">
          <a:blip r:embed="rId10">
            <a:alphaModFix/>
          </a:blip>
          <a:srcRect/>
          <a:stretch/>
        </p:blipFill>
        <p:spPr>
          <a:xfrm>
            <a:off x="9189720" y="4535424"/>
            <a:ext cx="906673" cy="906673"/>
          </a:xfrm>
          <a:prstGeom prst="ellipse">
            <a:avLst/>
          </a:prstGeom>
          <a:noFill/>
          <a:ln>
            <a:noFill/>
          </a:ln>
        </p:spPr>
      </p:pic>
      <p:sp>
        <p:nvSpPr>
          <p:cNvPr id="202" name="Google Shape;202;p55"/>
          <p:cNvSpPr txBox="1"/>
          <p:nvPr/>
        </p:nvSpPr>
        <p:spPr>
          <a:xfrm>
            <a:off x="2131133"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Jordan White</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Dallas, TX</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Product Manager</a:t>
            </a:r>
            <a:endParaRPr sz="1100" b="0" i="0" u="none" strike="noStrike" cap="none">
              <a:solidFill>
                <a:schemeClr val="dk2"/>
              </a:solidFill>
              <a:latin typeface="Source Sans Pro"/>
              <a:ea typeface="Source Sans Pro"/>
              <a:cs typeface="Source Sans Pro"/>
              <a:sym typeface="Source Sans Pro"/>
            </a:endParaRPr>
          </a:p>
        </p:txBody>
      </p:sp>
      <p:sp>
        <p:nvSpPr>
          <p:cNvPr id="203" name="Google Shape;203;p55"/>
          <p:cNvSpPr txBox="1"/>
          <p:nvPr/>
        </p:nvSpPr>
        <p:spPr>
          <a:xfrm>
            <a:off x="3847615" y="3182112"/>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Tami Corson</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North Carolina</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Clinical SME / Scrum </a:t>
            </a:r>
            <a:endParaRPr sz="1100" b="0" i="0" u="none" strike="noStrike" cap="none">
              <a:solidFill>
                <a:schemeClr val="dk2"/>
              </a:solidFill>
              <a:latin typeface="Source Sans Pro"/>
              <a:ea typeface="Source Sans Pro"/>
              <a:cs typeface="Source Sans Pro"/>
              <a:sym typeface="Source Sans Pro"/>
            </a:endParaRPr>
          </a:p>
        </p:txBody>
      </p:sp>
      <p:sp>
        <p:nvSpPr>
          <p:cNvPr id="204" name="Google Shape;204;p55"/>
          <p:cNvSpPr txBox="1"/>
          <p:nvPr/>
        </p:nvSpPr>
        <p:spPr>
          <a:xfrm>
            <a:off x="7696822" y="318370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Jeff Scheire</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MO Studio</a:t>
            </a:r>
            <a:endParaRPr sz="1100" b="0" i="0" u="none" strike="noStrike" cap="none">
              <a:solidFill>
                <a:schemeClr val="dk2"/>
              </a:solidFill>
              <a:latin typeface="Source Sans Pro"/>
              <a:ea typeface="Source Sans Pro"/>
              <a:cs typeface="Source Sans Pro"/>
              <a:sym typeface="Source Sans Pro"/>
            </a:endParaRPr>
          </a:p>
        </p:txBody>
      </p:sp>
      <p:sp>
        <p:nvSpPr>
          <p:cNvPr id="205" name="Google Shape;205;p55"/>
          <p:cNvSpPr txBox="1"/>
          <p:nvPr/>
        </p:nvSpPr>
        <p:spPr>
          <a:xfrm>
            <a:off x="10754711" y="3182112"/>
            <a:ext cx="1003124"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Kevin London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Frog Design</a:t>
            </a:r>
            <a:endParaRPr sz="1100" b="0" i="0" u="none" strike="noStrike" cap="none">
              <a:solidFill>
                <a:schemeClr val="dk2"/>
              </a:solidFill>
              <a:latin typeface="Source Sans Pro"/>
              <a:ea typeface="Source Sans Pro"/>
              <a:cs typeface="Source Sans Pro"/>
              <a:sym typeface="Source Sans Pro"/>
            </a:endParaRPr>
          </a:p>
        </p:txBody>
      </p:sp>
      <p:sp>
        <p:nvSpPr>
          <p:cNvPr id="206" name="Google Shape;206;p55"/>
          <p:cNvSpPr txBox="1"/>
          <p:nvPr/>
        </p:nvSpPr>
        <p:spPr>
          <a:xfrm>
            <a:off x="9236150" y="3182112"/>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Marcy Jacobs</a:t>
            </a:r>
            <a:endParaRPr sz="1100" b="1"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McKinsey &amp; Co</a:t>
            </a:r>
            <a:endParaRPr sz="1100" b="0" i="0" u="none" strike="noStrike" cap="none">
              <a:solidFill>
                <a:schemeClr val="dk2"/>
              </a:solidFill>
              <a:latin typeface="Source Sans Pro"/>
              <a:ea typeface="Source Sans Pro"/>
              <a:cs typeface="Source Sans Pro"/>
              <a:sym typeface="Source Sans Pro"/>
            </a:endParaRPr>
          </a:p>
        </p:txBody>
      </p:sp>
      <p:sp>
        <p:nvSpPr>
          <p:cNvPr id="207" name="Google Shape;207;p55"/>
          <p:cNvSpPr txBox="1"/>
          <p:nvPr/>
        </p:nvSpPr>
        <p:spPr>
          <a:xfrm>
            <a:off x="3846393" y="5577840"/>
            <a:ext cx="1378749"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Carolyn Williams</a:t>
            </a:r>
            <a:br>
              <a:rPr lang="en-US" sz="1100" b="0" i="0" u="none" strike="noStrike" cap="none">
                <a:solidFill>
                  <a:srgbClr val="000000"/>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Chicago, IL</a:t>
            </a:r>
            <a:br>
              <a:rPr lang="en-US" sz="1100" b="0" i="0" u="none" strike="noStrike" cap="none">
                <a:solidFill>
                  <a:srgbClr val="000000"/>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Experience Designer</a:t>
            </a:r>
            <a:endParaRPr sz="1100" b="0" i="0" u="none" strike="noStrike" cap="none">
              <a:solidFill>
                <a:schemeClr val="dk2"/>
              </a:solidFill>
              <a:latin typeface="Source Sans Pro"/>
              <a:ea typeface="Source Sans Pro"/>
              <a:cs typeface="Source Sans Pro"/>
              <a:sym typeface="Source Sans Pro"/>
            </a:endParaRPr>
          </a:p>
        </p:txBody>
      </p:sp>
      <p:sp>
        <p:nvSpPr>
          <p:cNvPr id="208" name="Google Shape;208;p55"/>
          <p:cNvSpPr txBox="1"/>
          <p:nvPr/>
        </p:nvSpPr>
        <p:spPr>
          <a:xfrm>
            <a:off x="2131133" y="5577231"/>
            <a:ext cx="1322977" cy="84638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Carl Dickerson</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Atlanta, GA</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Content Strategist and Plain Language Content Creator</a:t>
            </a:r>
            <a:endParaRPr sz="1100" b="0" i="0" u="none" strike="noStrike" cap="none">
              <a:solidFill>
                <a:schemeClr val="dk2"/>
              </a:solidFill>
              <a:latin typeface="Source Sans Pro"/>
              <a:ea typeface="Source Sans Pro"/>
              <a:cs typeface="Source Sans Pro"/>
              <a:sym typeface="Source Sans Pro"/>
            </a:endParaRPr>
          </a:p>
        </p:txBody>
      </p:sp>
      <p:sp>
        <p:nvSpPr>
          <p:cNvPr id="209" name="Google Shape;209;p55"/>
          <p:cNvSpPr txBox="1"/>
          <p:nvPr/>
        </p:nvSpPr>
        <p:spPr>
          <a:xfrm>
            <a:off x="448056" y="5577840"/>
            <a:ext cx="1226148" cy="67710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Thomas McCue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Oak Park, IL</a:t>
            </a:r>
            <a:br>
              <a:rPr lang="en-US" sz="1100" b="0" i="0" u="none" strike="noStrike" cap="none">
                <a:solidFill>
                  <a:schemeClr val="dk2"/>
                </a:solidFill>
                <a:latin typeface="Source Sans Pro"/>
                <a:ea typeface="Source Sans Pro"/>
                <a:cs typeface="Source Sans Pro"/>
                <a:sym typeface="Source Sans Pro"/>
              </a:rPr>
            </a:br>
            <a:r>
              <a:rPr lang="en-US" sz="1100" b="0" i="0" u="none" strike="noStrike" cap="none">
                <a:solidFill>
                  <a:schemeClr val="dk2"/>
                </a:solidFill>
                <a:latin typeface="Source Sans Pro"/>
                <a:ea typeface="Source Sans Pro"/>
                <a:cs typeface="Source Sans Pro"/>
                <a:sym typeface="Source Sans Pro"/>
              </a:rPr>
              <a:t>Principal Designer Director</a:t>
            </a:r>
            <a:endParaRPr sz="1100" b="0" i="0" u="none" strike="noStrike" cap="none">
              <a:solidFill>
                <a:schemeClr val="dk2"/>
              </a:solidFill>
              <a:latin typeface="Source Sans Pro"/>
              <a:ea typeface="Source Sans Pro"/>
              <a:cs typeface="Source Sans Pro"/>
              <a:sym typeface="Source Sans Pro"/>
            </a:endParaRPr>
          </a:p>
        </p:txBody>
      </p:sp>
      <p:sp>
        <p:nvSpPr>
          <p:cNvPr id="210" name="Google Shape;210;p55"/>
          <p:cNvSpPr txBox="1"/>
          <p:nvPr/>
        </p:nvSpPr>
        <p:spPr>
          <a:xfrm>
            <a:off x="7699248" y="5580786"/>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Will Reynolds </a:t>
            </a:r>
            <a:br>
              <a:rPr lang="en-US" sz="1100" b="0" i="0" u="none" strike="noStrike" cap="none">
                <a:solidFill>
                  <a:schemeClr val="dk2"/>
                </a:solidFill>
                <a:latin typeface="PT Serif"/>
                <a:ea typeface="PT Serif"/>
                <a:cs typeface="PT Serif"/>
                <a:sym typeface="PT Serif"/>
              </a:rPr>
            </a:br>
            <a:r>
              <a:rPr lang="en-US" sz="1100" b="0" i="0" u="none" strike="noStrike" cap="none">
                <a:solidFill>
                  <a:schemeClr val="dk2"/>
                </a:solidFill>
                <a:latin typeface="Source Sans Pro"/>
                <a:ea typeface="Source Sans Pro"/>
                <a:cs typeface="Source Sans Pro"/>
                <a:sym typeface="Source Sans Pro"/>
              </a:rPr>
              <a:t>SERVE Advisory</a:t>
            </a:r>
            <a:endParaRPr sz="1100" b="0" i="0" u="none" strike="noStrike" cap="none">
              <a:solidFill>
                <a:schemeClr val="dk2"/>
              </a:solidFill>
              <a:latin typeface="Source Sans Pro"/>
              <a:ea typeface="Source Sans Pro"/>
              <a:cs typeface="Source Sans Pro"/>
              <a:sym typeface="Source Sans Pro"/>
            </a:endParaRPr>
          </a:p>
        </p:txBody>
      </p:sp>
      <p:sp>
        <p:nvSpPr>
          <p:cNvPr id="211" name="Google Shape;211;p55"/>
          <p:cNvSpPr txBox="1"/>
          <p:nvPr/>
        </p:nvSpPr>
        <p:spPr>
          <a:xfrm>
            <a:off x="9235440" y="5577840"/>
            <a:ext cx="1226148"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100" b="1" i="0" u="none" strike="noStrike" cap="none">
                <a:solidFill>
                  <a:schemeClr val="dk2"/>
                </a:solidFill>
                <a:latin typeface="PT Serif"/>
                <a:ea typeface="PT Serif"/>
                <a:cs typeface="PT Serif"/>
                <a:sym typeface="PT Serif"/>
              </a:rPr>
              <a:t>Ben Morris</a:t>
            </a:r>
            <a:endParaRPr sz="110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100" b="0" i="0" u="none" strike="noStrike" cap="none">
                <a:solidFill>
                  <a:schemeClr val="dk2"/>
                </a:solidFill>
                <a:latin typeface="Source Sans Pro"/>
                <a:ea typeface="Source Sans Pro"/>
                <a:cs typeface="Source Sans Pro"/>
                <a:sym typeface="Source Sans Pro"/>
              </a:rPr>
              <a:t>Pluribus Digital</a:t>
            </a:r>
            <a:endParaRPr sz="1100" b="0" i="0" u="none" strike="noStrike" cap="none">
              <a:solidFill>
                <a:schemeClr val="dk2"/>
              </a:solidFill>
              <a:latin typeface="Source Sans Pro"/>
              <a:ea typeface="Source Sans Pro"/>
              <a:cs typeface="Source Sans Pro"/>
              <a:sym typeface="Source Sans Pro"/>
            </a:endParaRPr>
          </a:p>
        </p:txBody>
      </p:sp>
      <p:cxnSp>
        <p:nvCxnSpPr>
          <p:cNvPr id="212" name="Google Shape;212;p55"/>
          <p:cNvCxnSpPr/>
          <p:nvPr/>
        </p:nvCxnSpPr>
        <p:spPr>
          <a:xfrm>
            <a:off x="7108793" y="1366372"/>
            <a:ext cx="14242" cy="5043896"/>
          </a:xfrm>
          <a:prstGeom prst="straightConnector1">
            <a:avLst/>
          </a:prstGeom>
          <a:noFill/>
          <a:ln w="12700" cap="flat" cmpd="sng">
            <a:solidFill>
              <a:srgbClr val="C7C7C7"/>
            </a:solidFill>
            <a:prstDash val="solid"/>
            <a:miter lim="800000"/>
            <a:headEnd type="none" w="sm" len="sm"/>
            <a:tailEnd type="none" w="sm" len="sm"/>
          </a:ln>
        </p:spPr>
      </p:cxnSp>
      <p:sp>
        <p:nvSpPr>
          <p:cNvPr id="213" name="Google Shape;213;p55"/>
          <p:cNvSpPr txBox="1"/>
          <p:nvPr/>
        </p:nvSpPr>
        <p:spPr>
          <a:xfrm>
            <a:off x="447146" y="3182770"/>
            <a:ext cx="1226148"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Munish Sikka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Washington DC</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Product Lead</a:t>
            </a:r>
            <a:endParaRPr sz="1100" b="0" i="0" u="none" strike="noStrike" cap="none">
              <a:solidFill>
                <a:schemeClr val="dk2"/>
              </a:solidFill>
              <a:latin typeface="Source Sans Pro"/>
              <a:ea typeface="Source Sans Pro"/>
              <a:cs typeface="Source Sans Pro"/>
              <a:sym typeface="Source Sans Pro"/>
            </a:endParaRPr>
          </a:p>
        </p:txBody>
      </p:sp>
      <p:pic>
        <p:nvPicPr>
          <p:cNvPr id="214" name="Google Shape;214;p55"/>
          <p:cNvPicPr preferRelativeResize="0"/>
          <p:nvPr/>
        </p:nvPicPr>
        <p:blipFill rotWithShape="1">
          <a:blip r:embed="rId11">
            <a:alphaModFix/>
          </a:blip>
          <a:srcRect l="14184" t="16337" r="8959" b="12605"/>
          <a:stretch/>
        </p:blipFill>
        <p:spPr>
          <a:xfrm>
            <a:off x="447147" y="2148419"/>
            <a:ext cx="891768" cy="920424"/>
          </a:xfrm>
          <a:prstGeom prst="flowChartConnector">
            <a:avLst/>
          </a:prstGeom>
          <a:noFill/>
          <a:ln>
            <a:noFill/>
          </a:ln>
        </p:spPr>
      </p:pic>
      <p:pic>
        <p:nvPicPr>
          <p:cNvPr id="215" name="Google Shape;215;p55" descr="A person with a beard&#10;&#10;Description automatically generated with low confidence"/>
          <p:cNvPicPr preferRelativeResize="0"/>
          <p:nvPr/>
        </p:nvPicPr>
        <p:blipFill rotWithShape="1">
          <a:blip r:embed="rId12">
            <a:alphaModFix/>
          </a:blip>
          <a:srcRect l="14160" r="14004"/>
          <a:stretch/>
        </p:blipFill>
        <p:spPr>
          <a:xfrm>
            <a:off x="10753344" y="4535424"/>
            <a:ext cx="880529" cy="908764"/>
          </a:xfrm>
          <a:prstGeom prst="flowChartConnector">
            <a:avLst/>
          </a:prstGeom>
          <a:noFill/>
          <a:ln>
            <a:noFill/>
          </a:ln>
        </p:spPr>
      </p:pic>
      <p:sp>
        <p:nvSpPr>
          <p:cNvPr id="216" name="Google Shape;216;p55"/>
          <p:cNvSpPr txBox="1"/>
          <p:nvPr/>
        </p:nvSpPr>
        <p:spPr>
          <a:xfrm>
            <a:off x="10753343" y="5577840"/>
            <a:ext cx="1127677" cy="32316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1200"/>
              <a:buFont typeface="PT Serif"/>
              <a:buNone/>
            </a:pPr>
            <a:r>
              <a:rPr lang="en-US" sz="1050" b="1" i="0" u="none" strike="noStrike" cap="none">
                <a:solidFill>
                  <a:schemeClr val="dk2"/>
                </a:solidFill>
                <a:latin typeface="PT Serif"/>
                <a:ea typeface="PT Serif"/>
                <a:cs typeface="PT Serif"/>
                <a:sym typeface="PT Serif"/>
              </a:rPr>
              <a:t>Travis Hoffmann</a:t>
            </a:r>
            <a:endParaRPr sz="1050" b="0" i="0" u="none" strike="noStrike" cap="none">
              <a:solidFill>
                <a:schemeClr val="dk2"/>
              </a:solidFill>
              <a:latin typeface="PT Serif"/>
              <a:ea typeface="PT Serif"/>
              <a:cs typeface="PT Serif"/>
              <a:sym typeface="PT Serif"/>
            </a:endParaRPr>
          </a:p>
          <a:p>
            <a:pPr marL="0" marR="0" lvl="0" indent="0" algn="l" rtl="0">
              <a:lnSpc>
                <a:spcPct val="100000"/>
              </a:lnSpc>
              <a:spcBef>
                <a:spcPts val="0"/>
              </a:spcBef>
              <a:spcAft>
                <a:spcPts val="0"/>
              </a:spcAft>
              <a:buClr>
                <a:schemeClr val="dk2"/>
              </a:buClr>
              <a:buSzPts val="1200"/>
              <a:buFont typeface="PT Serif"/>
              <a:buNone/>
            </a:pPr>
            <a:r>
              <a:rPr lang="en-US" sz="1050" b="0" i="0" u="none" strike="noStrike" cap="none">
                <a:solidFill>
                  <a:schemeClr val="dk2"/>
                </a:solidFill>
                <a:latin typeface="Source Sans Pro"/>
                <a:ea typeface="Source Sans Pro"/>
                <a:cs typeface="Source Sans Pro"/>
                <a:sym typeface="Source Sans Pro"/>
              </a:rPr>
              <a:t>MO Studio</a:t>
            </a:r>
            <a:endParaRPr sz="1050" b="0" i="0" u="none" strike="noStrike" cap="none">
              <a:solidFill>
                <a:schemeClr val="dk2"/>
              </a:solidFill>
              <a:latin typeface="Source Sans Pro"/>
              <a:ea typeface="Source Sans Pro"/>
              <a:cs typeface="Source Sans Pro"/>
              <a:sym typeface="Source Sans Pro"/>
            </a:endParaRPr>
          </a:p>
        </p:txBody>
      </p:sp>
      <p:sp>
        <p:nvSpPr>
          <p:cNvPr id="217" name="Google Shape;217;p55"/>
          <p:cNvSpPr txBox="1"/>
          <p:nvPr/>
        </p:nvSpPr>
        <p:spPr>
          <a:xfrm>
            <a:off x="5590936" y="3183700"/>
            <a:ext cx="1517857" cy="50783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2"/>
                </a:solidFill>
                <a:latin typeface="PT Serif"/>
                <a:ea typeface="PT Serif"/>
                <a:cs typeface="PT Serif"/>
                <a:sym typeface="PT Serif"/>
              </a:rPr>
              <a:t>Shashank Khandelwal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Rockville, MD</a:t>
            </a:r>
            <a:endParaRPr sz="1100" b="0" i="0" u="none" strike="noStrike" cap="none">
              <a:solidFill>
                <a:schemeClr val="dk2"/>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Source Sans Pro"/>
                <a:ea typeface="Source Sans Pro"/>
                <a:cs typeface="Source Sans Pro"/>
                <a:sym typeface="Source Sans Pro"/>
              </a:rPr>
              <a:t>Tech Lead</a:t>
            </a:r>
            <a:endParaRPr sz="1400" b="0" i="0" u="none" strike="noStrike" cap="none">
              <a:solidFill>
                <a:srgbClr val="000000"/>
              </a:solidFill>
              <a:latin typeface="Arial"/>
              <a:ea typeface="Arial"/>
              <a:cs typeface="Arial"/>
              <a:sym typeface="Arial"/>
            </a:endParaRPr>
          </a:p>
        </p:txBody>
      </p:sp>
      <p:pic>
        <p:nvPicPr>
          <p:cNvPr id="218" name="Google Shape;218;p55" descr="A person with a beard&#10;&#10;Description automatically generated with low confidence"/>
          <p:cNvPicPr preferRelativeResize="0"/>
          <p:nvPr/>
        </p:nvPicPr>
        <p:blipFill rotWithShape="1">
          <a:blip r:embed="rId13">
            <a:alphaModFix/>
          </a:blip>
          <a:srcRect r="213" b="21596"/>
          <a:stretch/>
        </p:blipFill>
        <p:spPr>
          <a:xfrm>
            <a:off x="5602138" y="2150428"/>
            <a:ext cx="900063" cy="942943"/>
          </a:xfrm>
          <a:prstGeom prst="flowChartConnector">
            <a:avLst/>
          </a:prstGeom>
          <a:noFill/>
          <a:ln>
            <a:noFill/>
          </a:ln>
        </p:spPr>
      </p:pic>
      <p:pic>
        <p:nvPicPr>
          <p:cNvPr id="219" name="Google Shape;219;p55" descr="A person wearing sunglasses&#10;&#10;Description automatically generated with medium confidence"/>
          <p:cNvPicPr preferRelativeResize="0"/>
          <p:nvPr/>
        </p:nvPicPr>
        <p:blipFill rotWithShape="1">
          <a:blip r:embed="rId14">
            <a:alphaModFix/>
          </a:blip>
          <a:srcRect/>
          <a:stretch/>
        </p:blipFill>
        <p:spPr>
          <a:xfrm>
            <a:off x="3885409" y="4533836"/>
            <a:ext cx="841059" cy="910240"/>
          </a:xfrm>
          <a:prstGeom prst="flowChartConnector">
            <a:avLst/>
          </a:prstGeom>
          <a:noFill/>
          <a:ln>
            <a:noFill/>
          </a:ln>
        </p:spPr>
      </p:pic>
      <p:pic>
        <p:nvPicPr>
          <p:cNvPr id="220" name="Google Shape;220;p55" descr="A picture containing person, person&#10;&#10;Description automatically generated"/>
          <p:cNvPicPr preferRelativeResize="0"/>
          <p:nvPr/>
        </p:nvPicPr>
        <p:blipFill rotWithShape="1">
          <a:blip r:embed="rId15">
            <a:alphaModFix/>
          </a:blip>
          <a:srcRect l="13914" r="13415" b="48591"/>
          <a:stretch/>
        </p:blipFill>
        <p:spPr>
          <a:xfrm>
            <a:off x="448056" y="4535424"/>
            <a:ext cx="1024121" cy="937158"/>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21"/>
          <p:cNvSpPr txBox="1">
            <a:spLocks noGrp="1"/>
          </p:cNvSpPr>
          <p:nvPr>
            <p:ph type="ctrTitle"/>
          </p:nvPr>
        </p:nvSpPr>
        <p:spPr>
          <a:xfrm>
            <a:off x="31746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Preview of Sprint 4</a:t>
            </a:r>
            <a:endParaRPr/>
          </a:p>
        </p:txBody>
      </p:sp>
      <p:sp>
        <p:nvSpPr>
          <p:cNvPr id="671" name="Google Shape;671;p21"/>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672" name="Google Shape;672;p21"/>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673" name="Google Shape;673;p21"/>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7"/>
        <p:cNvGrpSpPr/>
        <p:nvPr/>
      </p:nvGrpSpPr>
      <p:grpSpPr>
        <a:xfrm>
          <a:off x="0" y="0"/>
          <a:ext cx="0" cy="0"/>
          <a:chOff x="0" y="0"/>
          <a:chExt cx="0" cy="0"/>
        </a:xfrm>
      </p:grpSpPr>
      <p:graphicFrame>
        <p:nvGraphicFramePr>
          <p:cNvPr id="678" name="Google Shape;678;p68"/>
          <p:cNvGraphicFramePr/>
          <p:nvPr/>
        </p:nvGraphicFramePr>
        <p:xfrm>
          <a:off x="435089" y="1888500"/>
          <a:ext cx="3000000" cy="3000000"/>
        </p:xfrm>
        <a:graphic>
          <a:graphicData uri="http://schemas.openxmlformats.org/drawingml/2006/table">
            <a:tbl>
              <a:tblPr firstRow="1" bandRow="1">
                <a:noFill/>
                <a:tableStyleId>{A0917D7B-C7AB-4A59-BCF1-2B6A0E587B5A}</a:tableStyleId>
              </a:tblPr>
              <a:tblGrid>
                <a:gridCol w="73725">
                  <a:extLst>
                    <a:ext uri="{9D8B030D-6E8A-4147-A177-3AD203B41FA5}">
                      <a16:colId xmlns:a16="http://schemas.microsoft.com/office/drawing/2014/main" val="20000"/>
                    </a:ext>
                  </a:extLst>
                </a:gridCol>
                <a:gridCol w="2509350">
                  <a:extLst>
                    <a:ext uri="{9D8B030D-6E8A-4147-A177-3AD203B41FA5}">
                      <a16:colId xmlns:a16="http://schemas.microsoft.com/office/drawing/2014/main" val="20001"/>
                    </a:ext>
                  </a:extLst>
                </a:gridCol>
              </a:tblGrid>
              <a:tr h="5513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Next sprint demo:</a:t>
                      </a:r>
                      <a:r>
                        <a:rPr lang="en-US" sz="1200" b="1" i="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June 14th  </a:t>
                      </a:r>
                      <a:endParaRPr sz="1400" u="none" strike="noStrike" cap="none"/>
                    </a:p>
                  </a:txBody>
                  <a:tcPr marL="182875" marR="182875" marT="182875" marB="182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679" name="Google Shape;679;p68"/>
          <p:cNvCxnSpPr/>
          <p:nvPr/>
        </p:nvCxnSpPr>
        <p:spPr>
          <a:xfrm>
            <a:off x="3332716" y="5769225"/>
            <a:ext cx="8085600" cy="0"/>
          </a:xfrm>
          <a:prstGeom prst="straightConnector1">
            <a:avLst/>
          </a:prstGeom>
          <a:noFill/>
          <a:ln w="9525" cap="flat" cmpd="sng">
            <a:solidFill>
              <a:srgbClr val="747C74"/>
            </a:solidFill>
            <a:prstDash val="dot"/>
            <a:round/>
            <a:headEnd type="none" w="sm" len="sm"/>
            <a:tailEnd type="none" w="sm" len="sm"/>
          </a:ln>
        </p:spPr>
      </p:cxnSp>
      <p:cxnSp>
        <p:nvCxnSpPr>
          <p:cNvPr id="680" name="Google Shape;680;p68"/>
          <p:cNvCxnSpPr/>
          <p:nvPr/>
        </p:nvCxnSpPr>
        <p:spPr>
          <a:xfrm>
            <a:off x="3557130" y="1893073"/>
            <a:ext cx="8115033" cy="14242"/>
          </a:xfrm>
          <a:prstGeom prst="straightConnector1">
            <a:avLst/>
          </a:prstGeom>
          <a:noFill/>
          <a:ln w="9525" cap="flat" cmpd="sng">
            <a:solidFill>
              <a:srgbClr val="747C74"/>
            </a:solidFill>
            <a:prstDash val="dot"/>
            <a:round/>
            <a:headEnd type="none" w="sm" len="sm"/>
            <a:tailEnd type="none" w="sm" len="sm"/>
          </a:ln>
        </p:spPr>
      </p:cxnSp>
      <p:sp>
        <p:nvSpPr>
          <p:cNvPr id="681" name="Google Shape;681;p68"/>
          <p:cNvSpPr txBox="1"/>
          <p:nvPr/>
        </p:nvSpPr>
        <p:spPr>
          <a:xfrm>
            <a:off x="332047" y="370532"/>
            <a:ext cx="9922081" cy="109042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300"/>
              <a:buFont typeface="PT Serif"/>
              <a:buNone/>
            </a:pPr>
            <a:r>
              <a:rPr lang="en-US" sz="3300" b="0" i="0" u="none" strike="noStrike" cap="none">
                <a:solidFill>
                  <a:schemeClr val="dk1"/>
                </a:solidFill>
                <a:latin typeface="PT Serif"/>
                <a:ea typeface="PT Serif"/>
                <a:cs typeface="PT Serif"/>
                <a:sym typeface="PT Serif"/>
              </a:rPr>
              <a:t>Sprint 4 of Health Hub will focus on </a:t>
            </a:r>
            <a:endParaRPr sz="1400" b="0" i="0" u="none" strike="noStrike" cap="none">
              <a:solidFill>
                <a:srgbClr val="000000"/>
              </a:solidFill>
              <a:latin typeface="Arial"/>
              <a:ea typeface="Arial"/>
              <a:cs typeface="Arial"/>
              <a:sym typeface="Arial"/>
            </a:endParaRPr>
          </a:p>
        </p:txBody>
      </p:sp>
      <p:sp>
        <p:nvSpPr>
          <p:cNvPr id="682" name="Google Shape;682;p68"/>
          <p:cNvSpPr txBox="1"/>
          <p:nvPr/>
        </p:nvSpPr>
        <p:spPr>
          <a:xfrm>
            <a:off x="236548" y="2625511"/>
            <a:ext cx="2790863" cy="552932"/>
          </a:xfrm>
          <a:prstGeom prst="rect">
            <a:avLst/>
          </a:prstGeom>
          <a:noFill/>
          <a:ln>
            <a:noFill/>
          </a:ln>
        </p:spPr>
        <p:txBody>
          <a:bodyPr spcFirstLastPara="1" wrap="square" lIns="91425" tIns="45700" rIns="91425" bIns="45700" anchor="t" anchorCtr="0">
            <a:spAutoFit/>
          </a:bodyPr>
          <a:lstStyle/>
          <a:p>
            <a:pPr marL="101600" marR="0" lvl="0" indent="0" algn="l" rtl="0">
              <a:lnSpc>
                <a:spcPct val="90000"/>
              </a:lnSpc>
              <a:spcBef>
                <a:spcPts val="1000"/>
              </a:spcBef>
              <a:spcAft>
                <a:spcPts val="0"/>
              </a:spcAft>
              <a:buClr>
                <a:schemeClr val="dk2"/>
              </a:buClr>
              <a:buSzPts val="2000"/>
              <a:buFont typeface="Arial"/>
              <a:buNone/>
            </a:pPr>
            <a:r>
              <a:rPr lang="en-US" sz="1200" b="0" i="0" u="none" strike="noStrike" cap="none">
                <a:solidFill>
                  <a:schemeClr val="dk2"/>
                </a:solidFill>
                <a:latin typeface="PT Serif"/>
                <a:ea typeface="PT Serif"/>
                <a:cs typeface="PT Serif"/>
                <a:sym typeface="PT Serif"/>
              </a:rPr>
              <a:t>*Stories subject to change during Sprint planning</a:t>
            </a:r>
            <a:endParaRPr sz="1400" b="0" i="0" u="none" strike="noStrike" cap="none">
              <a:solidFill>
                <a:srgbClr val="000000"/>
              </a:solidFill>
              <a:latin typeface="Arial"/>
              <a:ea typeface="Arial"/>
              <a:cs typeface="Arial"/>
              <a:sym typeface="Arial"/>
            </a:endParaRPr>
          </a:p>
        </p:txBody>
      </p:sp>
      <p:sp>
        <p:nvSpPr>
          <p:cNvPr id="683" name="Google Shape;683;p6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21</a:t>
            </a:fld>
            <a:endParaRPr>
              <a:latin typeface="Source Sans Pro"/>
              <a:ea typeface="Source Sans Pro"/>
              <a:cs typeface="Source Sans Pro"/>
              <a:sym typeface="Source Sans Pro"/>
            </a:endParaRPr>
          </a:p>
        </p:txBody>
      </p:sp>
      <p:sp>
        <p:nvSpPr>
          <p:cNvPr id="684" name="Google Shape;684;p68"/>
          <p:cNvSpPr txBox="1"/>
          <p:nvPr/>
        </p:nvSpPr>
        <p:spPr>
          <a:xfrm>
            <a:off x="9330489" y="6408650"/>
            <a:ext cx="2310336"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4 – Health Hub</a:t>
            </a:r>
            <a:endParaRPr sz="1800" b="0" i="0" u="none" strike="noStrike" cap="none">
              <a:solidFill>
                <a:schemeClr val="dk1"/>
              </a:solidFill>
              <a:latin typeface="Calibri"/>
              <a:ea typeface="Calibri"/>
              <a:cs typeface="Calibri"/>
              <a:sym typeface="Calibri"/>
            </a:endParaRPr>
          </a:p>
        </p:txBody>
      </p:sp>
      <p:sp>
        <p:nvSpPr>
          <p:cNvPr id="685" name="Google Shape;685;p68"/>
          <p:cNvSpPr txBox="1"/>
          <p:nvPr/>
        </p:nvSpPr>
        <p:spPr>
          <a:xfrm>
            <a:off x="4079356" y="2532900"/>
            <a:ext cx="6213900" cy="15393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Starting Treejack Testing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Brainstorm next steps post-tree-tests</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Test response monitoring</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Draft low fidelity prototypes for qualitative research</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Roadmap detail resolution</a:t>
            </a:r>
            <a:endParaRPr sz="1600" b="0" i="0" u="none" strike="noStrike" cap="none">
              <a:solidFill>
                <a:srgbClr val="000000"/>
              </a:solidFill>
              <a:latin typeface="PT Serif"/>
              <a:ea typeface="PT Serif"/>
              <a:cs typeface="PT Serif"/>
              <a:sym typeface="PT Serif"/>
            </a:endParaRPr>
          </a:p>
        </p:txBody>
      </p:sp>
      <p:sp>
        <p:nvSpPr>
          <p:cNvPr id="686" name="Google Shape;686;p68"/>
          <p:cNvSpPr txBox="1"/>
          <p:nvPr/>
        </p:nvSpPr>
        <p:spPr>
          <a:xfrm>
            <a:off x="3586659" y="2176674"/>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687" name="Google Shape;687;p68"/>
          <p:cNvSpPr txBox="1"/>
          <p:nvPr/>
        </p:nvSpPr>
        <p:spPr>
          <a:xfrm>
            <a:off x="4079356" y="4610521"/>
            <a:ext cx="6213900" cy="8928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a:solidFill>
                  <a:schemeClr val="dk1"/>
                </a:solidFill>
                <a:latin typeface="PT Serif"/>
                <a:ea typeface="PT Serif"/>
                <a:cs typeface="PT Serif"/>
                <a:sym typeface="PT Serif"/>
              </a:rPr>
              <a:t>Build opt-in design element on 1095-B page</a:t>
            </a:r>
            <a:endParaRPr sz="1600">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Dark launch (pending 508 resolution)</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UAT</a:t>
            </a:r>
            <a:endParaRPr sz="1600" b="0" i="0" u="none" strike="noStrike" cap="none">
              <a:solidFill>
                <a:schemeClr val="dk1"/>
              </a:solidFill>
              <a:latin typeface="PT Serif"/>
              <a:ea typeface="PT Serif"/>
              <a:cs typeface="PT Serif"/>
              <a:sym typeface="PT Serif"/>
            </a:endParaRPr>
          </a:p>
        </p:txBody>
      </p:sp>
      <p:sp>
        <p:nvSpPr>
          <p:cNvPr id="688" name="Google Shape;688;p68"/>
          <p:cNvSpPr txBox="1"/>
          <p:nvPr/>
        </p:nvSpPr>
        <p:spPr>
          <a:xfrm>
            <a:off x="3557133" y="4309607"/>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689" name="Google Shape;689;p68"/>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24"/>
          <p:cNvSpPr txBox="1">
            <a:spLocks noGrp="1"/>
          </p:cNvSpPr>
          <p:nvPr>
            <p:ph type="ctrTitle"/>
          </p:nvPr>
        </p:nvSpPr>
        <p:spPr>
          <a:xfrm>
            <a:off x="328730" y="2667102"/>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6600"/>
              <a:buFont typeface="PT Serif"/>
              <a:buNone/>
            </a:pPr>
            <a:r>
              <a:rPr lang="en-US"/>
              <a:t>Appendix</a:t>
            </a:r>
            <a:endParaRPr/>
          </a:p>
        </p:txBody>
      </p:sp>
      <p:sp>
        <p:nvSpPr>
          <p:cNvPr id="695" name="Google Shape;695;p24"/>
          <p:cNvSpPr txBox="1">
            <a:spLocks noGrp="1"/>
          </p:cNvSpPr>
          <p:nvPr>
            <p:ph type="body" idx="1"/>
          </p:nvPr>
        </p:nvSpPr>
        <p:spPr>
          <a:xfrm>
            <a:off x="328730" y="2252703"/>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a:t>SPRINT 3 DEMO</a:t>
            </a:r>
            <a:endParaRPr/>
          </a:p>
        </p:txBody>
      </p:sp>
      <p:sp>
        <p:nvSpPr>
          <p:cNvPr id="696" name="Google Shape;696;p24"/>
          <p:cNvSpPr txBox="1">
            <a:spLocks noGrp="1"/>
          </p:cNvSpPr>
          <p:nvPr>
            <p:ph type="sldNum" idx="12"/>
          </p:nvPr>
        </p:nvSpPr>
        <p:spPr>
          <a:xfrm>
            <a:off x="11453198" y="6370864"/>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697" name="Google Shape;697;p2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1"/>
        <p:cNvGrpSpPr/>
        <p:nvPr/>
      </p:nvGrpSpPr>
      <p:grpSpPr>
        <a:xfrm>
          <a:off x="0" y="0"/>
          <a:ext cx="0" cy="0"/>
          <a:chOff x="0" y="0"/>
          <a:chExt cx="0" cy="0"/>
        </a:xfrm>
      </p:grpSpPr>
      <p:sp>
        <p:nvSpPr>
          <p:cNvPr id="702" name="Google Shape;702;p28"/>
          <p:cNvSpPr txBox="1">
            <a:spLocks noGrp="1"/>
          </p:cNvSpPr>
          <p:nvPr>
            <p:ph type="title"/>
          </p:nvPr>
        </p:nvSpPr>
        <p:spPr>
          <a:xfrm>
            <a:off x="319486" y="373490"/>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(1 of 2)</a:t>
            </a:r>
            <a:endParaRPr/>
          </a:p>
        </p:txBody>
      </p:sp>
      <p:graphicFrame>
        <p:nvGraphicFramePr>
          <p:cNvPr id="703" name="Google Shape;703;p28"/>
          <p:cNvGraphicFramePr/>
          <p:nvPr/>
        </p:nvGraphicFramePr>
        <p:xfrm>
          <a:off x="405935" y="1240033"/>
          <a:ext cx="3000000" cy="3000000"/>
        </p:xfrm>
        <a:graphic>
          <a:graphicData uri="http://schemas.openxmlformats.org/drawingml/2006/table">
            <a:tbl>
              <a:tblPr>
                <a:noFill/>
                <a:tableStyleId>{7024D23C-69B3-4A72-A20E-E68B895A13C7}</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risk.</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 as directed by VA-PO and Business Owner</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1/20/22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2/11/22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50" u="none" strike="noStrike" cap="none">
                          <a:solidFill>
                            <a:schemeClr val="dk2"/>
                          </a:solidFill>
                          <a:latin typeface="Source Sans Pro"/>
                          <a:ea typeface="Source Sans Pro"/>
                          <a:cs typeface="Source Sans Pro"/>
                          <a:sym typeface="Source Sans Pro"/>
                        </a:rPr>
                        <a:t>VA Business Owner clarified that IRS review is not needed</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Team had previously confirmed with Business Owner that legal review was not needed. Business Owner clarified that legal review would be needed as of March 2nd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is seeking a POC with the Office of General Counsel to understand what is needed and potential launch impact</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Data requires storage in a S3 bucket that the enrollment system can have access to in production; process to create the staging and production bucket does not have a clear timeline. Without the S3 bucket in prod with enrollment system access, product cannot be built in prod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Daily follow-ups with Jesse House and Mike Chelan (infrastructure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S3 bucket now in place. Risk resolved.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Business owner raised User Acceptance Testing should be done with HEC Call Center</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Requested Business Owner to schedule UAT with required individuals for mid-March and book as early as possible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3/25/22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Business owner confirmed that UAT can be done through Collaboration Cycle and does not have to be done with HEC team</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Feedback from Content and IA Review has taken over a week to come in; feedback is changing our proposal for the H1 and delaying confirmation of where the 1095-B landing page should live, which in turn delays our ability to complete the front end (top nav and side nav bars)</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pushing on IA team to confirm final answer of where 1095-B landing page should live and what the H1 header title should be</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03/04/22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3/8/22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URL confirmed 3/7 EOD; IA review now closed </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Designs were approved as part of Midpoint Review. Afterwards, Sitewide Content stated they would need to build our front end in Drupal and change our designs, impacting our in-flight build. </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Design team met with Sitewide Content to align on redesigned front end. Tech working with Sitewide Content to send over our dynamic widget to be pulled into their static front end. Sitewide Content now owns the front end build.</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3/10/22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Launch date dependent on Sitewide Content ability to launch front end</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704" name="Google Shape;704;p28"/>
          <p:cNvGrpSpPr/>
          <p:nvPr/>
        </p:nvGrpSpPr>
        <p:grpSpPr>
          <a:xfrm>
            <a:off x="419100" y="1427054"/>
            <a:ext cx="11353099" cy="230697"/>
            <a:chOff x="419100" y="1737020"/>
            <a:chExt cx="11353099" cy="230697"/>
          </a:xfrm>
        </p:grpSpPr>
        <p:cxnSp>
          <p:nvCxnSpPr>
            <p:cNvPr id="705" name="Google Shape;705;p28"/>
            <p:cNvCxnSpPr/>
            <p:nvPr/>
          </p:nvCxnSpPr>
          <p:spPr>
            <a:xfrm>
              <a:off x="419100" y="1946745"/>
              <a:ext cx="11353099" cy="20972"/>
            </a:xfrm>
            <a:prstGeom prst="straightConnector1">
              <a:avLst/>
            </a:prstGeom>
            <a:noFill/>
            <a:ln w="9525" cap="flat" cmpd="sng">
              <a:solidFill>
                <a:srgbClr val="002B4F"/>
              </a:solidFill>
              <a:prstDash val="solid"/>
              <a:round/>
              <a:headEnd type="none" w="sm" len="sm"/>
              <a:tailEnd type="none" w="sm" len="sm"/>
            </a:ln>
          </p:spPr>
        </p:cxnSp>
        <p:cxnSp>
          <p:nvCxnSpPr>
            <p:cNvPr id="706" name="Google Shape;706;p28"/>
            <p:cNvCxnSpPr/>
            <p:nvPr/>
          </p:nvCxnSpPr>
          <p:spPr>
            <a:xfrm>
              <a:off x="7651341" y="1737020"/>
              <a:ext cx="1147219" cy="0"/>
            </a:xfrm>
            <a:prstGeom prst="straightConnector1">
              <a:avLst/>
            </a:prstGeom>
            <a:noFill/>
            <a:ln w="12700" cap="flat" cmpd="sng">
              <a:solidFill>
                <a:schemeClr val="dk1"/>
              </a:solidFill>
              <a:prstDash val="solid"/>
              <a:round/>
              <a:headEnd type="none" w="sm" len="sm"/>
              <a:tailEnd type="none" w="sm" len="sm"/>
            </a:ln>
          </p:spPr>
        </p:cxnSp>
      </p:grpSp>
      <p:sp>
        <p:nvSpPr>
          <p:cNvPr id="707" name="Google Shape;707;p28"/>
          <p:cNvSpPr/>
          <p:nvPr/>
        </p:nvSpPr>
        <p:spPr>
          <a:xfrm>
            <a:off x="10218734" y="504720"/>
            <a:ext cx="1587536" cy="94274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08" name="Google Shape;708;p28"/>
          <p:cNvSpPr/>
          <p:nvPr/>
        </p:nvSpPr>
        <p:spPr>
          <a:xfrm>
            <a:off x="9081573" y="2445569"/>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28"/>
          <p:cNvSpPr/>
          <p:nvPr/>
        </p:nvSpPr>
        <p:spPr>
          <a:xfrm>
            <a:off x="9081575" y="510844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0" name="Google Shape;710;p28"/>
          <p:cNvSpPr/>
          <p:nvPr/>
        </p:nvSpPr>
        <p:spPr>
          <a:xfrm>
            <a:off x="9081574" y="1866717"/>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1" name="Google Shape;711;p28"/>
          <p:cNvSpPr/>
          <p:nvPr/>
        </p:nvSpPr>
        <p:spPr>
          <a:xfrm>
            <a:off x="9081573" y="3109854"/>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2" name="Google Shape;712;p28"/>
          <p:cNvSpPr/>
          <p:nvPr/>
        </p:nvSpPr>
        <p:spPr>
          <a:xfrm>
            <a:off x="9081573" y="6135162"/>
            <a:ext cx="176721" cy="18341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3" name="Google Shape;713;p28"/>
          <p:cNvSpPr/>
          <p:nvPr/>
        </p:nvSpPr>
        <p:spPr>
          <a:xfrm>
            <a:off x="9081573" y="4235850"/>
            <a:ext cx="176721" cy="183419"/>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4" name="Google Shape;714;p28"/>
          <p:cNvSpPr txBox="1"/>
          <p:nvPr/>
        </p:nvSpPr>
        <p:spPr>
          <a:xfrm>
            <a:off x="6569242" y="246647"/>
            <a:ext cx="3645569" cy="307777"/>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to review and update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g12f1c5688cb_3_0"/>
          <p:cNvSpPr txBox="1">
            <a:spLocks noGrp="1"/>
          </p:cNvSpPr>
          <p:nvPr>
            <p:ph type="title"/>
          </p:nvPr>
        </p:nvSpPr>
        <p:spPr>
          <a:xfrm>
            <a:off x="319486" y="373490"/>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Project risks and mitigation strategies (2 of 2)</a:t>
            </a:r>
            <a:endParaRPr/>
          </a:p>
        </p:txBody>
      </p:sp>
      <p:graphicFrame>
        <p:nvGraphicFramePr>
          <p:cNvPr id="720" name="Google Shape;720;g12f1c5688cb_3_0"/>
          <p:cNvGraphicFramePr/>
          <p:nvPr/>
        </p:nvGraphicFramePr>
        <p:xfrm>
          <a:off x="405935" y="1240033"/>
          <a:ext cx="3000000" cy="3000000"/>
        </p:xfrm>
        <a:graphic>
          <a:graphicData uri="http://schemas.openxmlformats.org/drawingml/2006/table">
            <a:tbl>
              <a:tblPr>
                <a:noFill/>
                <a:tableStyleId>{7024D23C-69B3-4A72-A20E-E68B895A13C7}</a:tableStyleId>
              </a:tblPr>
              <a:tblGrid>
                <a:gridCol w="3425500">
                  <a:extLst>
                    <a:ext uri="{9D8B030D-6E8A-4147-A177-3AD203B41FA5}">
                      <a16:colId xmlns:a16="http://schemas.microsoft.com/office/drawing/2014/main" val="20000"/>
                    </a:ext>
                  </a:extLst>
                </a:gridCol>
                <a:gridCol w="3805875">
                  <a:extLst>
                    <a:ext uri="{9D8B030D-6E8A-4147-A177-3AD203B41FA5}">
                      <a16:colId xmlns:a16="http://schemas.microsoft.com/office/drawing/2014/main" val="20001"/>
                    </a:ext>
                  </a:extLst>
                </a:gridCol>
                <a:gridCol w="629925">
                  <a:extLst>
                    <a:ext uri="{9D8B030D-6E8A-4147-A177-3AD203B41FA5}">
                      <a16:colId xmlns:a16="http://schemas.microsoft.com/office/drawing/2014/main" val="20002"/>
                    </a:ext>
                  </a:extLst>
                </a:gridCol>
                <a:gridCol w="601725">
                  <a:extLst>
                    <a:ext uri="{9D8B030D-6E8A-4147-A177-3AD203B41FA5}">
                      <a16:colId xmlns:a16="http://schemas.microsoft.com/office/drawing/2014/main" val="20003"/>
                    </a:ext>
                  </a:extLst>
                </a:gridCol>
                <a:gridCol w="560700">
                  <a:extLst>
                    <a:ext uri="{9D8B030D-6E8A-4147-A177-3AD203B41FA5}">
                      <a16:colId xmlns:a16="http://schemas.microsoft.com/office/drawing/2014/main" val="20004"/>
                    </a:ext>
                  </a:extLst>
                </a:gridCol>
                <a:gridCol w="2330050">
                  <a:extLst>
                    <a:ext uri="{9D8B030D-6E8A-4147-A177-3AD203B41FA5}">
                      <a16:colId xmlns:a16="http://schemas.microsoft.com/office/drawing/2014/main" val="20005"/>
                    </a:ext>
                  </a:extLst>
                </a:gridCol>
              </a:tblGrid>
              <a:tr h="202775">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RISK AND IMPACT</a:t>
                      </a:r>
                      <a:endParaRPr sz="1400" u="none" strike="noStrike" cap="none"/>
                    </a:p>
                  </a:txBody>
                  <a:tcPr marL="24375" marR="91450"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rowSpan="2">
                  <a:txBody>
                    <a:bodyPr/>
                    <a:lstStyle/>
                    <a:p>
                      <a:pPr marL="0" marR="0" lvl="0" indent="0" algn="l" rtl="0">
                        <a:lnSpc>
                          <a:spcPct val="115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MITIGATION STRATEGY</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grid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DATE</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hMerge="1">
                  <a:txBody>
                    <a:bodyPr/>
                    <a:lstStyle/>
                    <a:p>
                      <a:endParaRPr lang="en-US"/>
                    </a:p>
                  </a:txBody>
                  <a:tcPr/>
                </a:tc>
                <a:tc rowSpan="2">
                  <a:txBody>
                    <a:bodyPr/>
                    <a:lstStyle/>
                    <a:p>
                      <a:pPr marL="0" marR="0" lvl="0" indent="0" algn="ctr"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STATUS</a:t>
                      </a:r>
                      <a:endParaRPr sz="1400" u="none" strike="noStrike" cap="none"/>
                    </a:p>
                  </a:txBody>
                  <a:tcPr marL="24375" marR="24375" marT="24375" marB="243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solidFill>
                      <a:prstDash val="solid"/>
                      <a:round/>
                      <a:headEnd type="none" w="sm" len="sm"/>
                      <a:tailEnd type="none" w="sm" len="sm"/>
                    </a:lnB>
                  </a:tcPr>
                </a:tc>
                <a:tc rowSpan="2">
                  <a:txBody>
                    <a:bodyPr/>
                    <a:lstStyle/>
                    <a:p>
                      <a:pPr marL="0" marR="0" lvl="0" indent="0" algn="l" rtl="0">
                        <a:lnSpc>
                          <a:spcPct val="100000"/>
                        </a:lnSpc>
                        <a:spcBef>
                          <a:spcPts val="0"/>
                        </a:spcBef>
                        <a:spcAft>
                          <a:spcPts val="0"/>
                        </a:spcAft>
                        <a:buClr>
                          <a:srgbClr val="000000"/>
                        </a:buClr>
                        <a:buSzPts val="8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NOTES</a:t>
                      </a:r>
                      <a:endParaRPr sz="1400" u="none" strike="noStrike" cap="none"/>
                    </a:p>
                  </a:txBody>
                  <a:tcPr marL="91450" marR="24375" marT="24375" marB="24375" anchor="ctr">
                    <a:lnL w="9525" cap="flat" cmpd="sng">
                      <a:solidFill>
                        <a:srgbClr val="FFFFFF"/>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extLst>
                  <a:ext uri="{0D108BD9-81ED-4DB2-BD59-A6C34878D82A}">
                    <a16:rowId xmlns:a16="http://schemas.microsoft.com/office/drawing/2014/main" val="10000"/>
                  </a:ext>
                </a:extLst>
              </a:tr>
              <a:tr h="198750">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ENTERED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00" b="1" i="0" u="none" strike="noStrike" cap="none">
                          <a:solidFill>
                            <a:schemeClr val="accent1"/>
                          </a:solidFill>
                          <a:latin typeface="Source Sans Pro SemiBold"/>
                          <a:ea typeface="Source Sans Pro SemiBold"/>
                          <a:cs typeface="Source Sans Pro SemiBold"/>
                          <a:sym typeface="Source Sans Pro SemiBold"/>
                        </a:rPr>
                        <a:t>CLOSED</a:t>
                      </a:r>
                      <a:endParaRPr sz="1400" u="none" strike="noStrike" cap="none"/>
                    </a:p>
                  </a:txBody>
                  <a:tcPr marL="24375" marR="24375" marT="24375" marB="243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rgbClr val="4B5C90">
                          <a:alpha val="0"/>
                        </a:srgbClr>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95975">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HH Tree Test design held up due to new information from Meg, Danielle and Mikki.</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800"/>
                        <a:buFont typeface="Arial"/>
                        <a:buNone/>
                      </a:pPr>
                      <a:r>
                        <a:rPr lang="en-US" sz="1050" u="none" strike="noStrike" cap="none">
                          <a:solidFill>
                            <a:schemeClr val="dk2"/>
                          </a:solidFill>
                          <a:latin typeface="Source Sans Pro"/>
                          <a:ea typeface="Source Sans Pro"/>
                          <a:cs typeface="Source Sans Pro"/>
                          <a:sym typeface="Source Sans Pro"/>
                        </a:rPr>
                        <a:t> VA and MO team could work  in collaborative sessions so that work is not duplicated and we can arrive at a test design that works by the end of Sprint 3</a:t>
                      </a:r>
                      <a:endParaRPr sz="1400" u="none" strike="noStrike" cap="none"/>
                    </a:p>
                  </a:txBody>
                  <a:tcPr marL="24375" marR="1828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5/16/22</a:t>
                      </a:r>
                      <a:endParaRPr sz="1100" u="none" strike="noStrike" cap="none">
                        <a:solidFill>
                          <a:srgbClr val="303A46"/>
                        </a:solidFill>
                        <a:latin typeface="Source Sans Pro"/>
                        <a:ea typeface="Source Sans Pro"/>
                        <a:cs typeface="Source Sans Pro"/>
                        <a:sym typeface="Source Sans Pro"/>
                      </a:endParaRPr>
                    </a:p>
                  </a:txBody>
                  <a:tcPr marL="24375" marR="24375" marT="91450" marB="91450" anchor="ctr">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1100" u="none" strike="noStrike" cap="none">
                          <a:solidFill>
                            <a:schemeClr val="dk2"/>
                          </a:solidFill>
                          <a:latin typeface="Source Sans Pro"/>
                          <a:ea typeface="Source Sans Pro"/>
                          <a:cs typeface="Source Sans Pro"/>
                          <a:sym typeface="Source Sans Pro"/>
                        </a:rPr>
                        <a:t>5/26/22</a:t>
                      </a:r>
                      <a:endParaRPr sz="1400" u="none" strike="noStrike" cap="none"/>
                    </a:p>
                  </a:txBody>
                  <a:tcPr marL="24375" marR="24375" marT="91450" marB="91450" anchor="ctr">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Awaiting version of ‘manage’ tree that we can incorporate into research trees in order to move forward with research plan</a:t>
                      </a:r>
                      <a:endParaRPr sz="1400" u="none" strike="noStrike" cap="none"/>
                    </a:p>
                  </a:txBody>
                  <a:tcPr marL="91450" marR="24375" marT="91450" marB="91450" anchor="ctr">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rgbClr val="4B5C9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5975">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HEC Legal review required for 1095-B Opt-in</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dk2"/>
                          </a:solidFill>
                          <a:latin typeface="Source Sans Pro"/>
                          <a:ea typeface="Source Sans Pro"/>
                          <a:cs typeface="Source Sans Pro"/>
                          <a:sym typeface="Source Sans Pro"/>
                        </a:rPr>
                        <a:t>Opt-in is being built by VA Profile team</a:t>
                      </a:r>
                      <a:endParaRPr sz="1050" u="none" strike="noStrike" cap="none">
                        <a:solidFill>
                          <a:schemeClr val="dk2"/>
                        </a:solidFill>
                        <a:latin typeface="Source Sans Pro"/>
                        <a:ea typeface="Source Sans Pro"/>
                        <a:cs typeface="Source Sans Pro"/>
                        <a:sym typeface="Source Sans Pro"/>
                      </a:endParaRPr>
                    </a:p>
                  </a:txBody>
                  <a:tcPr marL="24375" marR="1828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3/2/22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5/17/22</a:t>
                      </a:r>
                      <a:endParaRPr sz="1100" u="none" strike="noStrike" cap="none">
                        <a:solidFill>
                          <a:schemeClr val="dk2"/>
                        </a:solidFill>
                        <a:latin typeface="Source Sans Pro"/>
                        <a:ea typeface="Source Sans Pro"/>
                        <a:cs typeface="Source Sans Pro"/>
                        <a:sym typeface="Source Sans Pro"/>
                      </a:endParaRPr>
                    </a:p>
                  </a:txBody>
                  <a:tcPr marL="24375" marR="24375" marT="91450" marB="91450">
                    <a:lnL w="9525" cap="flat" cmpd="sng">
                      <a:solidFill>
                        <a:srgbClr val="4B5C90">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endParaRPr sz="1050" u="none" strike="noStrike" cap="none">
                        <a:solidFill>
                          <a:schemeClr val="dk2"/>
                        </a:solidFill>
                        <a:latin typeface="Source Sans Pro"/>
                        <a:ea typeface="Source Sans Pro"/>
                        <a:cs typeface="Source Sans Pro"/>
                        <a:sym typeface="Source Sans Pro"/>
                      </a:endParaRPr>
                    </a:p>
                  </a:txBody>
                  <a:tcPr marL="24375" marR="24375" marT="91450" marB="9145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solidFill>
                            <a:schemeClr val="dk2"/>
                          </a:solidFill>
                          <a:latin typeface="Source Sans Pro"/>
                          <a:ea typeface="Source Sans Pro"/>
                          <a:cs typeface="Source Sans Pro"/>
                          <a:sym typeface="Source Sans Pro"/>
                        </a:rPr>
                        <a:t>Post-MVP enhancement blocker</a:t>
                      </a:r>
                      <a:endParaRPr sz="1100" u="none" strike="noStrike" cap="none">
                        <a:solidFill>
                          <a:schemeClr val="dk2"/>
                        </a:solidFill>
                        <a:latin typeface="Source Sans Pro"/>
                        <a:ea typeface="Source Sans Pro"/>
                        <a:cs typeface="Source Sans Pro"/>
                        <a:sym typeface="Source Sans Pro"/>
                      </a:endParaRPr>
                    </a:p>
                  </a:txBody>
                  <a:tcPr marL="91450" marR="24375" marT="91450" marB="91450">
                    <a:lnL w="19050" cap="flat" cmpd="sng">
                      <a:solidFill>
                        <a:srgbClr val="FFFFFF"/>
                      </a:solidFill>
                      <a:prstDash val="solid"/>
                      <a:round/>
                      <a:headEnd type="none" w="sm" len="sm"/>
                      <a:tailEnd type="none" w="sm" len="sm"/>
                    </a:lnL>
                    <a:lnR w="9525" cap="flat" cmpd="sng">
                      <a:solidFill>
                        <a:srgbClr val="4B5C9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21" name="Google Shape;721;g12f1c5688cb_3_0"/>
          <p:cNvGrpSpPr/>
          <p:nvPr/>
        </p:nvGrpSpPr>
        <p:grpSpPr>
          <a:xfrm>
            <a:off x="419100" y="1427054"/>
            <a:ext cx="11353200" cy="230725"/>
            <a:chOff x="419100" y="1737020"/>
            <a:chExt cx="11353200" cy="230725"/>
          </a:xfrm>
        </p:grpSpPr>
        <p:cxnSp>
          <p:nvCxnSpPr>
            <p:cNvPr id="722" name="Google Shape;722;g12f1c5688cb_3_0"/>
            <p:cNvCxnSpPr/>
            <p:nvPr/>
          </p:nvCxnSpPr>
          <p:spPr>
            <a:xfrm>
              <a:off x="419100" y="1946745"/>
              <a:ext cx="11353200" cy="21000"/>
            </a:xfrm>
            <a:prstGeom prst="straightConnector1">
              <a:avLst/>
            </a:prstGeom>
            <a:noFill/>
            <a:ln w="9525" cap="flat" cmpd="sng">
              <a:solidFill>
                <a:srgbClr val="002B4F"/>
              </a:solidFill>
              <a:prstDash val="solid"/>
              <a:round/>
              <a:headEnd type="none" w="sm" len="sm"/>
              <a:tailEnd type="none" w="sm" len="sm"/>
            </a:ln>
          </p:spPr>
        </p:cxnSp>
        <p:cxnSp>
          <p:nvCxnSpPr>
            <p:cNvPr id="723" name="Google Shape;723;g12f1c5688cb_3_0"/>
            <p:cNvCxnSpPr/>
            <p:nvPr/>
          </p:nvCxnSpPr>
          <p:spPr>
            <a:xfrm>
              <a:off x="7651341" y="1737020"/>
              <a:ext cx="1147200" cy="0"/>
            </a:xfrm>
            <a:prstGeom prst="straightConnector1">
              <a:avLst/>
            </a:prstGeom>
            <a:noFill/>
            <a:ln w="12700" cap="flat" cmpd="sng">
              <a:solidFill>
                <a:schemeClr val="dk1"/>
              </a:solidFill>
              <a:prstDash val="solid"/>
              <a:round/>
              <a:headEnd type="none" w="sm" len="sm"/>
              <a:tailEnd type="none" w="sm" len="sm"/>
            </a:ln>
          </p:spPr>
        </p:cxnSp>
      </p:grpSp>
      <p:sp>
        <p:nvSpPr>
          <p:cNvPr id="724" name="Google Shape;724;g12f1c5688cb_3_0"/>
          <p:cNvSpPr/>
          <p:nvPr/>
        </p:nvSpPr>
        <p:spPr>
          <a:xfrm>
            <a:off x="10218734" y="504720"/>
            <a:ext cx="1587600" cy="942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000" b="0" i="0" u="none" strike="noStrike" cap="none">
              <a:solidFill>
                <a:srgbClr val="000000"/>
              </a:solidFill>
              <a:latin typeface="PT Serif"/>
              <a:ea typeface="PT Serif"/>
              <a:cs typeface="PT Serif"/>
              <a:sym typeface="PT Serif"/>
            </a:endParaRPr>
          </a:p>
        </p:txBody>
      </p:sp>
      <p:sp>
        <p:nvSpPr>
          <p:cNvPr id="725" name="Google Shape;725;g12f1c5688cb_3_0"/>
          <p:cNvSpPr/>
          <p:nvPr/>
        </p:nvSpPr>
        <p:spPr>
          <a:xfrm>
            <a:off x="9081573" y="2583719"/>
            <a:ext cx="176700" cy="183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6" name="Google Shape;726;g12f1c5688cb_3_0"/>
          <p:cNvSpPr/>
          <p:nvPr/>
        </p:nvSpPr>
        <p:spPr>
          <a:xfrm>
            <a:off x="9081574" y="1866717"/>
            <a:ext cx="176700" cy="1833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7" name="Google Shape;727;g12f1c5688cb_3_0"/>
          <p:cNvSpPr txBox="1"/>
          <p:nvPr/>
        </p:nvSpPr>
        <p:spPr>
          <a:xfrm>
            <a:off x="6569242" y="246647"/>
            <a:ext cx="3645600" cy="3078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Munish to review and update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
        <p:cNvGrpSpPr/>
        <p:nvPr/>
      </p:nvGrpSpPr>
      <p:grpSpPr>
        <a:xfrm>
          <a:off x="0" y="0"/>
          <a:ext cx="0" cy="0"/>
          <a:chOff x="0" y="0"/>
          <a:chExt cx="0" cy="0"/>
        </a:xfrm>
      </p:grpSpPr>
      <p:pic>
        <p:nvPicPr>
          <p:cNvPr id="732" name="Google Shape;732;p25"/>
          <p:cNvPicPr preferRelativeResize="0"/>
          <p:nvPr/>
        </p:nvPicPr>
        <p:blipFill rotWithShape="1">
          <a:blip r:embed="rId3">
            <a:alphaModFix/>
          </a:blip>
          <a:srcRect/>
          <a:stretch/>
        </p:blipFill>
        <p:spPr>
          <a:xfrm>
            <a:off x="419102" y="2970225"/>
            <a:ext cx="5564300" cy="2855650"/>
          </a:xfrm>
          <a:prstGeom prst="rect">
            <a:avLst/>
          </a:prstGeom>
          <a:noFill/>
          <a:ln>
            <a:noFill/>
          </a:ln>
        </p:spPr>
      </p:pic>
      <p:graphicFrame>
        <p:nvGraphicFramePr>
          <p:cNvPr id="733" name="Google Shape;733;p25"/>
          <p:cNvGraphicFramePr/>
          <p:nvPr/>
        </p:nvGraphicFramePr>
        <p:xfrm>
          <a:off x="6778682" y="1459807"/>
          <a:ext cx="3000000" cy="3000000"/>
        </p:xfrm>
        <a:graphic>
          <a:graphicData uri="http://schemas.openxmlformats.org/drawingml/2006/table">
            <a:tbl>
              <a:tblPr firstRow="1" bandRow="1">
                <a:noFill/>
                <a:tableStyleId>{A0917D7B-C7AB-4A59-BCF1-2B6A0E587B5A}</a:tableStyleId>
              </a:tblPr>
              <a:tblGrid>
                <a:gridCol w="200000">
                  <a:extLst>
                    <a:ext uri="{9D8B030D-6E8A-4147-A177-3AD203B41FA5}">
                      <a16:colId xmlns:a16="http://schemas.microsoft.com/office/drawing/2014/main" val="20000"/>
                    </a:ext>
                  </a:extLst>
                </a:gridCol>
                <a:gridCol w="4643075">
                  <a:extLst>
                    <a:ext uri="{9D8B030D-6E8A-4147-A177-3AD203B41FA5}">
                      <a16:colId xmlns:a16="http://schemas.microsoft.com/office/drawing/2014/main" val="20001"/>
                    </a:ext>
                  </a:extLst>
                </a:gridCol>
              </a:tblGrid>
              <a:tr h="2584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0" u="none" strike="noStrike" cap="none">
                          <a:solidFill>
                            <a:schemeClr val="dk1"/>
                          </a:solidFill>
                          <a:latin typeface="PT Serif"/>
                          <a:ea typeface="PT Serif"/>
                          <a:cs typeface="PT Serif"/>
                          <a:sym typeface="PT Serif"/>
                        </a:rPr>
                        <a:t>Velocity details</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estimated in story points, using Fibonacci</a:t>
                      </a:r>
                      <a:endParaRPr sz="1400" u="none" strike="noStrike" cap="none"/>
                    </a:p>
                    <a:p>
                      <a:pPr marL="171450" marR="0" lvl="0" indent="-171450" algn="l" rtl="0">
                        <a:lnSpc>
                          <a:spcPct val="100000"/>
                        </a:lnSpc>
                        <a:spcBef>
                          <a:spcPts val="10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Velocity in Sprint 3 accounted for 7 team members</a:t>
                      </a:r>
                      <a:endParaRPr sz="1200" b="0" u="none" strike="noStrike" cap="none">
                        <a:solidFill>
                          <a:schemeClr val="dk2"/>
                        </a:solidFill>
                        <a:latin typeface="Source Sans Pro"/>
                        <a:ea typeface="Source Sans Pro"/>
                        <a:cs typeface="Source Sans Pro"/>
                        <a:sym typeface="Source Sans Pro"/>
                      </a:endParaRPr>
                    </a:p>
                    <a:p>
                      <a:pPr marL="171450" marR="0" lvl="3" indent="-171450" algn="l" rtl="0">
                        <a:lnSpc>
                          <a:spcPct val="100000"/>
                        </a:lnSpc>
                        <a:spcBef>
                          <a:spcPts val="600"/>
                        </a:spcBef>
                        <a:spcAft>
                          <a:spcPts val="0"/>
                        </a:spcAft>
                        <a:buClr>
                          <a:srgbClr val="0071BF"/>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46 total story points were completed;  Team committed to 51 story points  at beginning of the sprint.  </a:t>
                      </a:r>
                      <a:endParaRPr sz="1200" b="0" i="0" u="none" strike="noStrike" cap="none">
                        <a:solidFill>
                          <a:schemeClr val="dk2"/>
                        </a:solidFill>
                        <a:latin typeface="Source Sans Pro"/>
                        <a:ea typeface="Source Sans Pro"/>
                        <a:cs typeface="Source Sans Pro"/>
                        <a:sym typeface="Source Sans Pro"/>
                      </a:endParaRPr>
                    </a:p>
                    <a:p>
                      <a:pPr marL="344170" marR="0" lvl="0" indent="-166370" algn="l" rtl="0">
                        <a:lnSpc>
                          <a:spcPct val="100000"/>
                        </a:lnSpc>
                        <a:spcBef>
                          <a:spcPts val="600"/>
                        </a:spcBef>
                        <a:spcAft>
                          <a:spcPts val="0"/>
                        </a:spcAft>
                        <a:buClr>
                          <a:schemeClr val="accent2"/>
                        </a:buClr>
                        <a:buSzPts val="960"/>
                        <a:buFont typeface="Noto Sans Symbols"/>
                        <a:buChar char="▪"/>
                      </a:pPr>
                      <a:r>
                        <a:rPr lang="en-US" sz="1200" b="0" u="none" strike="noStrike" cap="none">
                          <a:solidFill>
                            <a:schemeClr val="dk2"/>
                          </a:solidFill>
                          <a:latin typeface="Source Sans Pro"/>
                          <a:ea typeface="Source Sans Pro"/>
                          <a:cs typeface="Source Sans Pro"/>
                          <a:sym typeface="Source Sans Pro"/>
                        </a:rPr>
                        <a:t>8</a:t>
                      </a:r>
                      <a:r>
                        <a:rPr lang="en-US" sz="1200" b="0" i="0" u="none" strike="noStrike" cap="none">
                          <a:solidFill>
                            <a:schemeClr val="dk2"/>
                          </a:solidFill>
                          <a:latin typeface="Source Sans Pro"/>
                          <a:ea typeface="Source Sans Pro"/>
                          <a:cs typeface="Source Sans Pro"/>
                          <a:sym typeface="Source Sans Pro"/>
                        </a:rPr>
                        <a:t> Stories represent 1095-B work (</a:t>
                      </a:r>
                      <a:r>
                        <a:rPr lang="en-US" sz="1200" b="0" u="none" strike="noStrike" cap="none">
                          <a:solidFill>
                            <a:schemeClr val="dk2"/>
                          </a:solidFill>
                          <a:latin typeface="Source Sans Pro"/>
                          <a:ea typeface="Source Sans Pro"/>
                          <a:cs typeface="Source Sans Pro"/>
                          <a:sym typeface="Source Sans Pro"/>
                        </a:rPr>
                        <a:t>8</a:t>
                      </a:r>
                      <a:r>
                        <a:rPr lang="en-US" sz="1200" b="0" i="0" u="none" strike="noStrike" cap="none">
                          <a:solidFill>
                            <a:schemeClr val="dk2"/>
                          </a:solidFill>
                          <a:latin typeface="Source Sans Pro"/>
                          <a:ea typeface="Source Sans Pro"/>
                          <a:cs typeface="Source Sans Pro"/>
                          <a:sym typeface="Source Sans Pro"/>
                        </a:rPr>
                        <a:t> points) and </a:t>
                      </a:r>
                      <a:r>
                        <a:rPr lang="en-US" sz="1200" b="0" u="none" strike="noStrike" cap="none">
                          <a:solidFill>
                            <a:schemeClr val="dk2"/>
                          </a:solidFill>
                          <a:latin typeface="Source Sans Pro"/>
                          <a:ea typeface="Source Sans Pro"/>
                          <a:cs typeface="Source Sans Pro"/>
                          <a:sym typeface="Source Sans Pro"/>
                        </a:rPr>
                        <a:t>of that, 7 stories (5 points) remain blocked /</a:t>
                      </a:r>
                      <a:r>
                        <a:rPr lang="en-US" sz="1200" b="0" i="0" u="none" strike="noStrike" cap="none">
                          <a:solidFill>
                            <a:schemeClr val="dk2"/>
                          </a:solidFill>
                          <a:latin typeface="Source Sans Pro"/>
                          <a:ea typeface="Source Sans Pro"/>
                          <a:cs typeface="Source Sans Pro"/>
                          <a:sym typeface="Source Sans Pro"/>
                        </a:rPr>
                        <a:t> stalled related to Spanish translation</a:t>
                      </a:r>
                      <a:r>
                        <a:rPr lang="en-US" sz="1200" b="0" u="none" strike="noStrike" cap="none">
                          <a:solidFill>
                            <a:schemeClr val="dk2"/>
                          </a:solidFill>
                          <a:latin typeface="Source Sans Pro"/>
                          <a:ea typeface="Source Sans Pro"/>
                          <a:cs typeface="Source Sans Pro"/>
                          <a:sym typeface="Source Sans Pro"/>
                        </a:rPr>
                        <a:t> </a:t>
                      </a:r>
                      <a:r>
                        <a:rPr lang="en-US" sz="1200" b="0" i="0" u="none" strike="noStrike" cap="none">
                          <a:solidFill>
                            <a:schemeClr val="dk2"/>
                          </a:solidFill>
                          <a:latin typeface="Source Sans Pro"/>
                          <a:ea typeface="Source Sans Pro"/>
                          <a:cs typeface="Source Sans Pro"/>
                          <a:sym typeface="Source Sans Pro"/>
                        </a:rPr>
                        <a:t>and VA 508 office assistance request</a:t>
                      </a:r>
                      <a:endParaRPr sz="1200" b="0" u="none" strike="noStrike" cap="none">
                        <a:solidFill>
                          <a:schemeClr val="dk2"/>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sp>
        <p:nvSpPr>
          <p:cNvPr id="734" name="Google Shape;734;p25"/>
          <p:cNvSpPr txBox="1"/>
          <p:nvPr/>
        </p:nvSpPr>
        <p:spPr>
          <a:xfrm>
            <a:off x="11521463" y="6410593"/>
            <a:ext cx="406052" cy="3651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F8F8F"/>
                </a:solidFill>
                <a:latin typeface="Source Sans Pro"/>
                <a:ea typeface="Source Sans Pro"/>
                <a:cs typeface="Source Sans Pro"/>
                <a:sym typeface="Source Sans Pro"/>
              </a:rPr>
              <a:t>25</a:t>
            </a:fld>
            <a:endParaRPr sz="1200" b="0" i="0" u="none" strike="noStrike" cap="none">
              <a:solidFill>
                <a:srgbClr val="8F8F8F"/>
              </a:solidFill>
              <a:latin typeface="Source Sans Pro"/>
              <a:ea typeface="Source Sans Pro"/>
              <a:cs typeface="Source Sans Pro"/>
              <a:sym typeface="Source Sans Pro"/>
            </a:endParaRPr>
          </a:p>
        </p:txBody>
      </p:sp>
      <p:sp>
        <p:nvSpPr>
          <p:cNvPr id="735" name="Google Shape;735;p25"/>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Appendix</a:t>
            </a:r>
            <a:endParaRPr sz="1800" b="0" i="0" u="none" strike="noStrike" cap="none">
              <a:solidFill>
                <a:schemeClr val="dk1"/>
              </a:solidFill>
              <a:latin typeface="Calibri"/>
              <a:ea typeface="Calibri"/>
              <a:cs typeface="Calibri"/>
              <a:sym typeface="Calibri"/>
            </a:endParaRPr>
          </a:p>
        </p:txBody>
      </p:sp>
      <p:sp>
        <p:nvSpPr>
          <p:cNvPr id="736" name="Google Shape;736;p25"/>
          <p:cNvSpPr txBox="1"/>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3600"/>
              <a:buFont typeface="PT Serif"/>
              <a:buNone/>
            </a:pPr>
            <a:r>
              <a:rPr lang="en-US" sz="3600" b="0" i="0" u="none" strike="noStrike" cap="none">
                <a:solidFill>
                  <a:schemeClr val="dk1"/>
                </a:solidFill>
                <a:latin typeface="PT Serif"/>
                <a:ea typeface="PT Serif"/>
                <a:cs typeface="PT Serif"/>
                <a:sym typeface="PT Serif"/>
              </a:rPr>
              <a:t>Health Hub Team velocity</a:t>
            </a:r>
            <a:endParaRPr sz="1400" b="0" i="0" u="none" strike="noStrike" cap="none">
              <a:solidFill>
                <a:srgbClr val="000000"/>
              </a:solidFill>
              <a:latin typeface="Arial"/>
              <a:ea typeface="Arial"/>
              <a:cs typeface="Arial"/>
              <a:sym typeface="Arial"/>
            </a:endParaRPr>
          </a:p>
        </p:txBody>
      </p:sp>
      <p:cxnSp>
        <p:nvCxnSpPr>
          <p:cNvPr id="737" name="Google Shape;737;p25"/>
          <p:cNvCxnSpPr/>
          <p:nvPr/>
        </p:nvCxnSpPr>
        <p:spPr>
          <a:xfrm rot="10800000" flipH="1">
            <a:off x="3963450" y="1683700"/>
            <a:ext cx="2828400" cy="1920300"/>
          </a:xfrm>
          <a:prstGeom prst="straightConnector1">
            <a:avLst/>
          </a:prstGeom>
          <a:noFill/>
          <a:ln w="9525" cap="flat" cmpd="sng">
            <a:solidFill>
              <a:schemeClr val="accent2"/>
            </a:solidFill>
            <a:prstDash val="solid"/>
            <a:miter lim="800000"/>
            <a:headEnd type="none" w="sm" len="sm"/>
            <a:tailEnd type="none" w="sm" len="sm"/>
          </a:ln>
        </p:spPr>
      </p:cxnSp>
      <p:sp>
        <p:nvSpPr>
          <p:cNvPr id="738" name="Google Shape;738;p25"/>
          <p:cNvSpPr/>
          <p:nvPr/>
        </p:nvSpPr>
        <p:spPr>
          <a:xfrm>
            <a:off x="2953875" y="3611725"/>
            <a:ext cx="991200" cy="2007000"/>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dk1"/>
              </a:solidFill>
              <a:latin typeface="PT Serif"/>
              <a:ea typeface="PT Serif"/>
              <a:cs typeface="PT Serif"/>
              <a:sym typeface="PT Serif"/>
            </a:endParaRPr>
          </a:p>
        </p:txBody>
      </p:sp>
      <p:sp>
        <p:nvSpPr>
          <p:cNvPr id="739" name="Google Shape;739;p2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9"/>
          <p:cNvSpPr txBox="1">
            <a:spLocks noGrp="1"/>
          </p:cNvSpPr>
          <p:nvPr>
            <p:ph type="sldNum" idx="12"/>
          </p:nvPr>
        </p:nvSpPr>
        <p:spPr>
          <a:xfrm>
            <a:off x="11483006"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745" name="Google Shape;745;p69"/>
          <p:cNvSpPr txBox="1"/>
          <p:nvPr/>
        </p:nvSpPr>
        <p:spPr>
          <a:xfrm>
            <a:off x="102268" y="42111"/>
            <a:ext cx="11839074" cy="6376736"/>
          </a:xfrm>
          <a:prstGeom prst="rect">
            <a:avLst/>
          </a:prstGeom>
          <a:solidFill>
            <a:srgbClr val="FF00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cxnSp>
        <p:nvCxnSpPr>
          <p:cNvPr id="751" name="Google Shape;751;p70"/>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752" name="Google Shape;752;p70"/>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753" name="Google Shape;753;p70"/>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27</a:t>
            </a:fld>
            <a:endParaRPr sz="1200" b="0" i="0" u="none" strike="noStrike" cap="none">
              <a:solidFill>
                <a:srgbClr val="8A8A8A"/>
              </a:solidFill>
              <a:latin typeface="Source Sans Pro"/>
              <a:ea typeface="Source Sans Pro"/>
              <a:cs typeface="Source Sans Pro"/>
              <a:sym typeface="Source Sans Pro"/>
            </a:endParaRPr>
          </a:p>
        </p:txBody>
      </p:sp>
      <p:sp>
        <p:nvSpPr>
          <p:cNvPr id="754" name="Google Shape;754;p70"/>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55" name="Google Shape;755;p70"/>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A</a:t>
            </a:r>
            <a:endParaRPr sz="1400" b="0" i="0" u="none" strike="noStrike" cap="none">
              <a:solidFill>
                <a:srgbClr val="000000"/>
              </a:solidFill>
              <a:latin typeface="Arial"/>
              <a:ea typeface="Arial"/>
              <a:cs typeface="Arial"/>
              <a:sym typeface="Arial"/>
            </a:endParaRPr>
          </a:p>
        </p:txBody>
      </p:sp>
      <p:sp>
        <p:nvSpPr>
          <p:cNvPr id="756" name="Google Shape;756;p70"/>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757" name="Google Shape;757;p70"/>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758" name="Google Shape;758;p70"/>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759" name="Google Shape;759;p70"/>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60" name="Google Shape;760;p70"/>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66" name="Google Shape;766;p7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28</a:t>
            </a:fld>
            <a:endParaRPr sz="1200" b="0" i="0" u="none" strike="noStrike" cap="none">
              <a:solidFill>
                <a:srgbClr val="8A8A8A"/>
              </a:solidFill>
              <a:latin typeface="Source Sans Pro"/>
              <a:ea typeface="Source Sans Pro"/>
              <a:cs typeface="Source Sans Pro"/>
              <a:sym typeface="Source Sans Pro"/>
            </a:endParaRPr>
          </a:p>
        </p:txBody>
      </p:sp>
      <p:sp>
        <p:nvSpPr>
          <p:cNvPr id="767" name="Google Shape;767;p71"/>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68" name="Google Shape;768;p7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69" name="Google Shape;769;p7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70" name="Google Shape;770;p71"/>
          <p:cNvGrpSpPr/>
          <p:nvPr/>
        </p:nvGrpSpPr>
        <p:grpSpPr>
          <a:xfrm>
            <a:off x="410431" y="309109"/>
            <a:ext cx="966093" cy="369094"/>
            <a:chOff x="410431" y="309109"/>
            <a:chExt cx="966093" cy="369094"/>
          </a:xfrm>
        </p:grpSpPr>
        <p:sp>
          <p:nvSpPr>
            <p:cNvPr id="771" name="Google Shape;771;p7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772" name="Google Shape;772;p7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773" name="Google Shape;773;p7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74" name="Google Shape;774;p7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80" name="Google Shape;780;p11"/>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29</a:t>
            </a:fld>
            <a:endParaRPr sz="1200" b="0" i="0" u="none" strike="noStrike" cap="none">
              <a:solidFill>
                <a:srgbClr val="8A8A8A"/>
              </a:solidFill>
              <a:latin typeface="Source Sans Pro"/>
              <a:ea typeface="Source Sans Pro"/>
              <a:cs typeface="Source Sans Pro"/>
              <a:sym typeface="Source Sans Pro"/>
            </a:endParaRPr>
          </a:p>
        </p:txBody>
      </p:sp>
      <p:sp>
        <p:nvSpPr>
          <p:cNvPr id="781" name="Google Shape;781;p11"/>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782" name="Google Shape;782;p11"/>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83" name="Google Shape;783;p11"/>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84" name="Google Shape;784;p11"/>
          <p:cNvGrpSpPr/>
          <p:nvPr/>
        </p:nvGrpSpPr>
        <p:grpSpPr>
          <a:xfrm>
            <a:off x="410431" y="309109"/>
            <a:ext cx="966093" cy="369094"/>
            <a:chOff x="410431" y="309109"/>
            <a:chExt cx="966093" cy="369094"/>
          </a:xfrm>
        </p:grpSpPr>
        <p:sp>
          <p:nvSpPr>
            <p:cNvPr id="785" name="Google Shape;785;p11"/>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786" name="Google Shape;786;p11"/>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7" name="Google Shape;787;p11"/>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788" name="Google Shape;788;p11"/>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
          <p:cNvSpPr txBox="1">
            <a:spLocks noGrp="1"/>
          </p:cNvSpPr>
          <p:nvPr>
            <p:ph type="title"/>
          </p:nvPr>
        </p:nvSpPr>
        <p:spPr>
          <a:xfrm>
            <a:off x="320246" y="773318"/>
            <a:ext cx="4334881" cy="37415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385F"/>
              </a:buClr>
              <a:buSzPts val="3200"/>
              <a:buFont typeface="PT Serif"/>
              <a:buNone/>
            </a:pPr>
            <a:r>
              <a:rPr lang="en-US" sz="3200">
                <a:solidFill>
                  <a:srgbClr val="00385F"/>
                </a:solidFill>
              </a:rPr>
              <a:t>At the end of each sprint on Tuesdays, the team will run sprint reviews to showcase the sprint’s work for approval.</a:t>
            </a:r>
            <a:br>
              <a:rPr lang="en-US" sz="3200">
                <a:solidFill>
                  <a:srgbClr val="00385F"/>
                </a:solidFill>
              </a:rPr>
            </a:br>
            <a:r>
              <a:rPr lang="en-US" sz="3200">
                <a:solidFill>
                  <a:srgbClr val="00385F"/>
                </a:solidFill>
              </a:rPr>
              <a:t>The purpose of this meeting is:</a:t>
            </a:r>
            <a:endParaRPr/>
          </a:p>
        </p:txBody>
      </p:sp>
      <p:sp>
        <p:nvSpPr>
          <p:cNvPr id="227" name="Google Shape;227;p3"/>
          <p:cNvSpPr txBox="1"/>
          <p:nvPr/>
        </p:nvSpPr>
        <p:spPr>
          <a:xfrm>
            <a:off x="327680" y="406667"/>
            <a:ext cx="4246607" cy="36665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1400"/>
              <a:buFont typeface="Arial"/>
              <a:buNone/>
            </a:pPr>
            <a:r>
              <a:rPr lang="en-US" sz="1400" b="0" i="0" u="none" strike="noStrike" cap="none">
                <a:solidFill>
                  <a:schemeClr val="dk2"/>
                </a:solidFill>
                <a:latin typeface="Source Sans Pro"/>
                <a:ea typeface="Source Sans Pro"/>
                <a:cs typeface="Source Sans Pro"/>
                <a:sym typeface="Source Sans Pro"/>
              </a:rPr>
              <a:t>WELCOME TO THE SPRINT 3 DEMO</a:t>
            </a:r>
            <a:endParaRPr sz="1400" b="0" i="0" u="none" strike="noStrike" cap="none">
              <a:solidFill>
                <a:schemeClr val="dk2"/>
              </a:solidFill>
              <a:latin typeface="Arial"/>
              <a:ea typeface="Arial"/>
              <a:cs typeface="Arial"/>
              <a:sym typeface="Arial"/>
            </a:endParaRPr>
          </a:p>
        </p:txBody>
      </p:sp>
      <p:grpSp>
        <p:nvGrpSpPr>
          <p:cNvPr id="228" name="Google Shape;228;p3"/>
          <p:cNvGrpSpPr/>
          <p:nvPr/>
        </p:nvGrpSpPr>
        <p:grpSpPr>
          <a:xfrm>
            <a:off x="5638800" y="-7257"/>
            <a:ext cx="6560457" cy="6887028"/>
            <a:chOff x="5638800" y="0"/>
            <a:chExt cx="6560457" cy="6887028"/>
          </a:xfrm>
        </p:grpSpPr>
        <p:grpSp>
          <p:nvGrpSpPr>
            <p:cNvPr id="229" name="Google Shape;229;p3"/>
            <p:cNvGrpSpPr/>
            <p:nvPr/>
          </p:nvGrpSpPr>
          <p:grpSpPr>
            <a:xfrm>
              <a:off x="6094945" y="0"/>
              <a:ext cx="6104312" cy="6887028"/>
              <a:chOff x="5219700" y="0"/>
              <a:chExt cx="6972300" cy="6887028"/>
            </a:xfrm>
          </p:grpSpPr>
          <p:sp>
            <p:nvSpPr>
              <p:cNvPr id="230" name="Google Shape;230;p3"/>
              <p:cNvSpPr/>
              <p:nvPr/>
            </p:nvSpPr>
            <p:spPr>
              <a:xfrm>
                <a:off x="5219700" y="2286000"/>
                <a:ext cx="6972300" cy="2228850"/>
              </a:xfrm>
              <a:prstGeom prst="rect">
                <a:avLst/>
              </a:prstGeom>
              <a:solidFill>
                <a:srgbClr val="B9CC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nvGrpSpPr>
              <p:cNvPr id="231" name="Google Shape;231;p3"/>
              <p:cNvGrpSpPr/>
              <p:nvPr/>
            </p:nvGrpSpPr>
            <p:grpSpPr>
              <a:xfrm>
                <a:off x="5219700" y="0"/>
                <a:ext cx="6972300" cy="6887028"/>
                <a:chOff x="5219700" y="0"/>
                <a:chExt cx="6972300" cy="6682968"/>
              </a:xfrm>
            </p:grpSpPr>
            <p:sp>
              <p:nvSpPr>
                <p:cNvPr id="232" name="Google Shape;232;p3"/>
                <p:cNvSpPr/>
                <p:nvPr/>
              </p:nvSpPr>
              <p:spPr>
                <a:xfrm>
                  <a:off x="5244567" y="4375777"/>
                  <a:ext cx="6939144" cy="2307191"/>
                </a:xfrm>
                <a:prstGeom prst="rect">
                  <a:avLst/>
                </a:prstGeom>
                <a:solidFill>
                  <a:srgbClr val="88A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sp>
              <p:nvSpPr>
                <p:cNvPr id="233" name="Google Shape;233;p3"/>
                <p:cNvSpPr/>
                <p:nvPr/>
              </p:nvSpPr>
              <p:spPr>
                <a:xfrm>
                  <a:off x="5219700" y="0"/>
                  <a:ext cx="6972300" cy="222885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B9CCE2"/>
                    </a:solidFill>
                    <a:latin typeface="Arial"/>
                    <a:ea typeface="Arial"/>
                    <a:cs typeface="Arial"/>
                    <a:sym typeface="Arial"/>
                  </a:endParaRPr>
                </a:p>
              </p:txBody>
            </p:sp>
          </p:grpSp>
        </p:grpSp>
        <p:sp>
          <p:nvSpPr>
            <p:cNvPr id="234" name="Google Shape;234;p3"/>
            <p:cNvSpPr/>
            <p:nvPr/>
          </p:nvSpPr>
          <p:spPr>
            <a:xfrm>
              <a:off x="5638800" y="3629"/>
              <a:ext cx="493486" cy="686525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5" name="Google Shape;235;p3"/>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200"/>
              <a:buFont typeface="Source Sans Pro"/>
              <a:buNone/>
            </a:pPr>
            <a:r>
              <a:rPr lang="en-US" sz="1200" b="0" i="0" u="none" strike="noStrike" cap="none">
                <a:solidFill>
                  <a:schemeClr val="lt1"/>
                </a:solidFill>
                <a:latin typeface="Source Sans Pro"/>
                <a:ea typeface="Source Sans Pro"/>
                <a:cs typeface="Source Sans Pro"/>
                <a:sym typeface="Source Sans Pro"/>
              </a:rPr>
              <a:t>Introduction</a:t>
            </a:r>
            <a:endParaRPr sz="1800" b="0" i="0" u="none" strike="noStrike" cap="none">
              <a:solidFill>
                <a:schemeClr val="lt1"/>
              </a:solidFill>
              <a:latin typeface="Calibri"/>
              <a:ea typeface="Calibri"/>
              <a:cs typeface="Calibri"/>
              <a:sym typeface="Calibri"/>
            </a:endParaRPr>
          </a:p>
        </p:txBody>
      </p:sp>
      <p:pic>
        <p:nvPicPr>
          <p:cNvPr id="236" name="Google Shape;236;p3"/>
          <p:cNvPicPr preferRelativeResize="0"/>
          <p:nvPr/>
        </p:nvPicPr>
        <p:blipFill rotWithShape="1">
          <a:blip r:embed="rId3">
            <a:alphaModFix/>
          </a:blip>
          <a:srcRect/>
          <a:stretch/>
        </p:blipFill>
        <p:spPr>
          <a:xfrm>
            <a:off x="10779955" y="664139"/>
            <a:ext cx="964943" cy="947280"/>
          </a:xfrm>
          <a:prstGeom prst="rect">
            <a:avLst/>
          </a:prstGeom>
          <a:noFill/>
          <a:ln>
            <a:noFill/>
          </a:ln>
        </p:spPr>
      </p:pic>
      <p:pic>
        <p:nvPicPr>
          <p:cNvPr id="237" name="Google Shape;237;p3"/>
          <p:cNvPicPr preferRelativeResize="0"/>
          <p:nvPr/>
        </p:nvPicPr>
        <p:blipFill rotWithShape="1">
          <a:blip r:embed="rId4">
            <a:alphaModFix/>
          </a:blip>
          <a:srcRect/>
          <a:stretch/>
        </p:blipFill>
        <p:spPr>
          <a:xfrm>
            <a:off x="10778416" y="3014524"/>
            <a:ext cx="1023366" cy="967026"/>
          </a:xfrm>
          <a:prstGeom prst="rect">
            <a:avLst/>
          </a:prstGeom>
          <a:noFill/>
          <a:ln>
            <a:noFill/>
          </a:ln>
        </p:spPr>
      </p:pic>
      <p:pic>
        <p:nvPicPr>
          <p:cNvPr id="238" name="Google Shape;238;p3"/>
          <p:cNvPicPr preferRelativeResize="0"/>
          <p:nvPr/>
        </p:nvPicPr>
        <p:blipFill rotWithShape="1">
          <a:blip r:embed="rId5">
            <a:alphaModFix/>
          </a:blip>
          <a:srcRect/>
          <a:stretch/>
        </p:blipFill>
        <p:spPr>
          <a:xfrm>
            <a:off x="10922884" y="5224437"/>
            <a:ext cx="850016" cy="833846"/>
          </a:xfrm>
          <a:prstGeom prst="rect">
            <a:avLst/>
          </a:prstGeom>
          <a:noFill/>
          <a:ln>
            <a:noFill/>
          </a:ln>
        </p:spPr>
      </p:pic>
      <p:grpSp>
        <p:nvGrpSpPr>
          <p:cNvPr id="239" name="Google Shape;239;p3"/>
          <p:cNvGrpSpPr/>
          <p:nvPr/>
        </p:nvGrpSpPr>
        <p:grpSpPr>
          <a:xfrm>
            <a:off x="6547644" y="866320"/>
            <a:ext cx="4105095" cy="1335945"/>
            <a:chOff x="409856" y="3855788"/>
            <a:chExt cx="4105095" cy="1335945"/>
          </a:xfrm>
        </p:grpSpPr>
        <p:sp>
          <p:nvSpPr>
            <p:cNvPr id="240" name="Google Shape;240;p3"/>
            <p:cNvSpPr txBox="1"/>
            <p:nvPr/>
          </p:nvSpPr>
          <p:spPr>
            <a:xfrm>
              <a:off x="409856" y="3859645"/>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1</a:t>
              </a:r>
              <a:endParaRPr sz="4000" b="0" i="0" u="none" strike="noStrike" cap="none">
                <a:solidFill>
                  <a:srgbClr val="000000"/>
                </a:solidFill>
                <a:latin typeface="Arial"/>
                <a:ea typeface="Arial"/>
                <a:cs typeface="Arial"/>
                <a:sym typeface="Arial"/>
              </a:endParaRPr>
            </a:p>
          </p:txBody>
        </p:sp>
        <p:sp>
          <p:nvSpPr>
            <p:cNvPr id="241" name="Google Shape;241;p3"/>
            <p:cNvSpPr txBox="1"/>
            <p:nvPr/>
          </p:nvSpPr>
          <p:spPr>
            <a:xfrm>
              <a:off x="1011985" y="3855788"/>
              <a:ext cx="3502966" cy="133594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demo the accomplishments or functionality that was built over the past sprint</a:t>
              </a:r>
              <a:endParaRPr sz="1800" b="0" i="0" u="none" strike="noStrike" cap="none">
                <a:solidFill>
                  <a:srgbClr val="000000"/>
                </a:solidFill>
                <a:latin typeface="Arial"/>
                <a:ea typeface="Arial"/>
                <a:cs typeface="Arial"/>
                <a:sym typeface="Arial"/>
              </a:endParaRPr>
            </a:p>
          </p:txBody>
        </p:sp>
      </p:grpSp>
      <p:grpSp>
        <p:nvGrpSpPr>
          <p:cNvPr id="242" name="Google Shape;242;p3"/>
          <p:cNvGrpSpPr/>
          <p:nvPr/>
        </p:nvGrpSpPr>
        <p:grpSpPr>
          <a:xfrm>
            <a:off x="6547644" y="3217666"/>
            <a:ext cx="3875559" cy="1077547"/>
            <a:chOff x="4391305" y="3852592"/>
            <a:chExt cx="3875559" cy="1077547"/>
          </a:xfrm>
        </p:grpSpPr>
        <p:sp>
          <p:nvSpPr>
            <p:cNvPr id="243" name="Google Shape;243;p3"/>
            <p:cNvSpPr txBox="1"/>
            <p:nvPr/>
          </p:nvSpPr>
          <p:spPr>
            <a:xfrm>
              <a:off x="4986148" y="3852592"/>
              <a:ext cx="3280716" cy="107754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chemeClr val="dk2"/>
                  </a:solidFill>
                  <a:latin typeface="PT Serif"/>
                  <a:ea typeface="PT Serif"/>
                  <a:cs typeface="PT Serif"/>
                  <a:sym typeface="PT Serif"/>
                </a:rPr>
                <a:t>To get feedback and insights early and often</a:t>
              </a:r>
              <a:endParaRPr sz="1800" b="0" i="0" u="none" strike="noStrike" cap="none">
                <a:solidFill>
                  <a:srgbClr val="000000"/>
                </a:solidFill>
                <a:latin typeface="Arial"/>
                <a:ea typeface="Arial"/>
                <a:cs typeface="Arial"/>
                <a:sym typeface="Arial"/>
              </a:endParaRPr>
            </a:p>
          </p:txBody>
        </p:sp>
        <p:sp>
          <p:nvSpPr>
            <p:cNvPr id="244" name="Google Shape;244;p3"/>
            <p:cNvSpPr txBox="1"/>
            <p:nvPr/>
          </p:nvSpPr>
          <p:spPr>
            <a:xfrm>
              <a:off x="4391305" y="3853294"/>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chemeClr val="dk2"/>
                  </a:solidFill>
                  <a:latin typeface="PT Serif"/>
                  <a:ea typeface="PT Serif"/>
                  <a:cs typeface="PT Serif"/>
                  <a:sym typeface="PT Serif"/>
                </a:rPr>
                <a:t>2</a:t>
              </a:r>
              <a:endParaRPr sz="4000" b="0" i="0" u="none" strike="noStrike" cap="none">
                <a:solidFill>
                  <a:srgbClr val="000000"/>
                </a:solidFill>
                <a:latin typeface="Arial"/>
                <a:ea typeface="Arial"/>
                <a:cs typeface="Arial"/>
                <a:sym typeface="Arial"/>
              </a:endParaRPr>
            </a:p>
          </p:txBody>
        </p:sp>
      </p:grpSp>
      <p:grpSp>
        <p:nvGrpSpPr>
          <p:cNvPr id="245" name="Google Shape;245;p3"/>
          <p:cNvGrpSpPr/>
          <p:nvPr/>
        </p:nvGrpSpPr>
        <p:grpSpPr>
          <a:xfrm>
            <a:off x="6547644" y="5293609"/>
            <a:ext cx="3757708" cy="909127"/>
            <a:chOff x="8588654" y="3807371"/>
            <a:chExt cx="3757708" cy="909127"/>
          </a:xfrm>
        </p:grpSpPr>
        <p:sp>
          <p:nvSpPr>
            <p:cNvPr id="246" name="Google Shape;246;p3"/>
            <p:cNvSpPr txBox="1"/>
            <p:nvPr/>
          </p:nvSpPr>
          <p:spPr>
            <a:xfrm>
              <a:off x="9179946" y="3807371"/>
              <a:ext cx="3166416" cy="909127"/>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2400"/>
                <a:buFont typeface="PT Serif"/>
                <a:buNone/>
              </a:pPr>
              <a:r>
                <a:rPr lang="en-US" sz="1800" b="0" i="0" u="none" strike="noStrike" cap="none">
                  <a:solidFill>
                    <a:srgbClr val="202120"/>
                  </a:solidFill>
                  <a:latin typeface="PT Serif"/>
                  <a:ea typeface="PT Serif"/>
                  <a:cs typeface="PT Serif"/>
                  <a:sym typeface="PT Serif"/>
                </a:rPr>
                <a:t>To create transparency for anyone interested on the product and progress</a:t>
              </a:r>
              <a:endParaRPr sz="1800" b="0" i="0" u="none" strike="noStrike" cap="none">
                <a:solidFill>
                  <a:srgbClr val="202120"/>
                </a:solidFill>
                <a:latin typeface="Arial"/>
                <a:ea typeface="Arial"/>
                <a:cs typeface="Arial"/>
                <a:sym typeface="Arial"/>
              </a:endParaRPr>
            </a:p>
          </p:txBody>
        </p:sp>
        <p:sp>
          <p:nvSpPr>
            <p:cNvPr id="247" name="Google Shape;247;p3"/>
            <p:cNvSpPr txBox="1"/>
            <p:nvPr/>
          </p:nvSpPr>
          <p:spPr>
            <a:xfrm>
              <a:off x="8588654" y="3815193"/>
              <a:ext cx="404166" cy="535464"/>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303A46"/>
                </a:buClr>
                <a:buSzPts val="4800"/>
                <a:buFont typeface="PT Serif"/>
                <a:buNone/>
              </a:pPr>
              <a:r>
                <a:rPr lang="en-US" sz="4000" b="1" i="0" u="none" strike="noStrike" cap="none">
                  <a:solidFill>
                    <a:srgbClr val="202120"/>
                  </a:solidFill>
                  <a:latin typeface="PT Serif"/>
                  <a:ea typeface="PT Serif"/>
                  <a:cs typeface="PT Serif"/>
                  <a:sym typeface="PT Serif"/>
                </a:rPr>
                <a:t>3</a:t>
              </a:r>
              <a:endParaRPr sz="4000" b="0" i="0" u="none" strike="noStrike" cap="none">
                <a:solidFill>
                  <a:srgbClr val="202120"/>
                </a:solidFill>
                <a:latin typeface="Arial"/>
                <a:ea typeface="Arial"/>
                <a:cs typeface="Arial"/>
                <a:sym typeface="Arial"/>
              </a:endParaRPr>
            </a:p>
          </p:txBody>
        </p:sp>
      </p:grpSp>
      <p:sp>
        <p:nvSpPr>
          <p:cNvPr id="248" name="Google Shape;248;p3"/>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latin typeface="Source Sans Pro"/>
                <a:ea typeface="Source Sans Pro"/>
                <a:cs typeface="Source Sans Pro"/>
                <a:sym typeface="Source Sans Pro"/>
              </a:rPr>
              <a:t>3</a:t>
            </a:fld>
            <a:endParaRPr>
              <a:solidFill>
                <a:schemeClr val="lt1"/>
              </a:solidFill>
              <a:latin typeface="Source Sans Pro"/>
              <a:ea typeface="Source Sans Pro"/>
              <a:cs typeface="Source Sans Pro"/>
              <a:sym typeface="Source Sans Pro"/>
            </a:endParaRPr>
          </a:p>
        </p:txBody>
      </p:sp>
      <p:sp>
        <p:nvSpPr>
          <p:cNvPr id="249" name="Google Shape;249;p3"/>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2"/>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794" name="Google Shape;794;p7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30</a:t>
            </a:fld>
            <a:endParaRPr sz="1200" b="0" i="0" u="none" strike="noStrike" cap="none">
              <a:solidFill>
                <a:srgbClr val="8A8A8A"/>
              </a:solidFill>
              <a:latin typeface="Source Sans Pro"/>
              <a:ea typeface="Source Sans Pro"/>
              <a:cs typeface="Source Sans Pro"/>
              <a:sym typeface="Source Sans Pro"/>
            </a:endParaRPr>
          </a:p>
        </p:txBody>
      </p:sp>
      <p:sp>
        <p:nvSpPr>
          <p:cNvPr id="795" name="Google Shape;795;p72"/>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796" name="Google Shape;796;p72"/>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797" name="Google Shape;797;p7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798" name="Google Shape;798;p72"/>
          <p:cNvGrpSpPr/>
          <p:nvPr/>
        </p:nvGrpSpPr>
        <p:grpSpPr>
          <a:xfrm>
            <a:off x="410431" y="309109"/>
            <a:ext cx="966093" cy="369094"/>
            <a:chOff x="410431" y="309109"/>
            <a:chExt cx="966093" cy="369094"/>
          </a:xfrm>
        </p:grpSpPr>
        <p:sp>
          <p:nvSpPr>
            <p:cNvPr id="799" name="Google Shape;799;p7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00" name="Google Shape;800;p7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01" name="Google Shape;801;p72"/>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02" name="Google Shape;802;p7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73"/>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08" name="Google Shape;808;p73"/>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09" name="Google Shape;809;p73"/>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31</a:t>
            </a:fld>
            <a:endParaRPr sz="1200" b="0" i="0" u="none" strike="noStrike" cap="none">
              <a:solidFill>
                <a:srgbClr val="8A8A8A"/>
              </a:solidFill>
              <a:latin typeface="Source Sans Pro"/>
              <a:ea typeface="Source Sans Pro"/>
              <a:cs typeface="Source Sans Pro"/>
              <a:sym typeface="Source Sans Pro"/>
            </a:endParaRPr>
          </a:p>
        </p:txBody>
      </p:sp>
      <p:sp>
        <p:nvSpPr>
          <p:cNvPr id="810" name="Google Shape;810;p73"/>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11" name="Google Shape;811;p73"/>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12" name="Google Shape;812;p73"/>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13" name="Google Shape;813;p73"/>
          <p:cNvGrpSpPr/>
          <p:nvPr/>
        </p:nvGrpSpPr>
        <p:grpSpPr>
          <a:xfrm>
            <a:off x="411480" y="310896"/>
            <a:ext cx="1168498" cy="445321"/>
            <a:chOff x="410431" y="309109"/>
            <a:chExt cx="1123749" cy="369094"/>
          </a:xfrm>
        </p:grpSpPr>
        <p:sp>
          <p:nvSpPr>
            <p:cNvPr id="814" name="Google Shape;814;p73"/>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15" name="Google Shape;815;p73"/>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16" name="Google Shape;816;p73"/>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cxnSp>
        <p:nvCxnSpPr>
          <p:cNvPr id="822" name="Google Shape;822;p74"/>
          <p:cNvCxnSpPr/>
          <p:nvPr/>
        </p:nvCxnSpPr>
        <p:spPr>
          <a:xfrm rot="10800000">
            <a:off x="8694795" y="2255175"/>
            <a:ext cx="0" cy="335625"/>
          </a:xfrm>
          <a:prstGeom prst="straightConnector1">
            <a:avLst/>
          </a:prstGeom>
          <a:noFill/>
          <a:ln w="9525" cap="flat" cmpd="sng">
            <a:solidFill>
              <a:schemeClr val="lt1"/>
            </a:solidFill>
            <a:prstDash val="solid"/>
            <a:miter lim="800000"/>
            <a:headEnd type="none" w="sm" len="sm"/>
            <a:tailEnd type="none" w="sm" len="sm"/>
          </a:ln>
        </p:spPr>
      </p:cxnSp>
      <p:cxnSp>
        <p:nvCxnSpPr>
          <p:cNvPr id="823" name="Google Shape;823;p74"/>
          <p:cNvCxnSpPr/>
          <p:nvPr/>
        </p:nvCxnSpPr>
        <p:spPr>
          <a:xfrm rot="10800000">
            <a:off x="2704628" y="2255175"/>
            <a:ext cx="0" cy="335625"/>
          </a:xfrm>
          <a:prstGeom prst="straightConnector1">
            <a:avLst/>
          </a:prstGeom>
          <a:noFill/>
          <a:ln w="9525" cap="flat" cmpd="sng">
            <a:solidFill>
              <a:schemeClr val="lt1"/>
            </a:solidFill>
            <a:prstDash val="solid"/>
            <a:miter lim="800000"/>
            <a:headEnd type="none" w="sm" len="sm"/>
            <a:tailEnd type="none" w="sm" len="sm"/>
          </a:ln>
        </p:spPr>
      </p:cxnSp>
      <p:sp>
        <p:nvSpPr>
          <p:cNvPr id="824" name="Google Shape;824;p74"/>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32</a:t>
            </a:fld>
            <a:endParaRPr sz="1200" b="0" i="0" u="none" strike="noStrike" cap="none">
              <a:solidFill>
                <a:srgbClr val="8A8A8A"/>
              </a:solidFill>
              <a:latin typeface="Source Sans Pro"/>
              <a:ea typeface="Source Sans Pro"/>
              <a:cs typeface="Source Sans Pro"/>
              <a:sym typeface="Source Sans Pro"/>
            </a:endParaRPr>
          </a:p>
        </p:txBody>
      </p:sp>
      <p:sp>
        <p:nvSpPr>
          <p:cNvPr id="825" name="Google Shape;825;p74"/>
          <p:cNvSpPr txBox="1"/>
          <p:nvPr/>
        </p:nvSpPr>
        <p:spPr>
          <a:xfrm>
            <a:off x="406690" y="711050"/>
            <a:ext cx="10993180" cy="100871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grpSp>
        <p:nvGrpSpPr>
          <p:cNvPr id="826" name="Google Shape;826;p74"/>
          <p:cNvGrpSpPr/>
          <p:nvPr/>
        </p:nvGrpSpPr>
        <p:grpSpPr>
          <a:xfrm>
            <a:off x="410431" y="309109"/>
            <a:ext cx="5150524" cy="369094"/>
            <a:chOff x="410431" y="309109"/>
            <a:chExt cx="5150524" cy="369094"/>
          </a:xfrm>
        </p:grpSpPr>
        <p:sp>
          <p:nvSpPr>
            <p:cNvPr id="827" name="Google Shape;827;p74"/>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1</a:t>
              </a:r>
              <a:endParaRPr sz="1400" b="0" i="0" u="none" strike="noStrike" cap="none">
                <a:solidFill>
                  <a:srgbClr val="000000"/>
                </a:solidFill>
                <a:latin typeface="Arial"/>
                <a:ea typeface="Arial"/>
                <a:cs typeface="Arial"/>
                <a:sym typeface="Arial"/>
              </a:endParaRPr>
            </a:p>
          </p:txBody>
        </p:sp>
        <p:sp>
          <p:nvSpPr>
            <p:cNvPr id="828" name="Google Shape;828;p74"/>
            <p:cNvSpPr txBox="1"/>
            <p:nvPr/>
          </p:nvSpPr>
          <p:spPr>
            <a:xfrm>
              <a:off x="736498" y="309109"/>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grpSp>
      <p:sp>
        <p:nvSpPr>
          <p:cNvPr id="829" name="Google Shape;829;p7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Tech</a:t>
            </a:r>
            <a:endParaRPr sz="1400" b="0" i="0" u="none" strike="noStrike" cap="none">
              <a:solidFill>
                <a:srgbClr val="000000"/>
              </a:solidFill>
              <a:latin typeface="Arial"/>
              <a:ea typeface="Arial"/>
              <a:cs typeface="Arial"/>
              <a:sym typeface="Arial"/>
            </a:endParaRPr>
          </a:p>
        </p:txBody>
      </p:sp>
      <p:sp>
        <p:nvSpPr>
          <p:cNvPr id="830" name="Google Shape;830;p74"/>
          <p:cNvSpPr txBox="1"/>
          <p:nvPr/>
        </p:nvSpPr>
        <p:spPr>
          <a:xfrm>
            <a:off x="419100" y="1773936"/>
            <a:ext cx="4414272" cy="103412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8F8F8F"/>
              </a:solidFill>
              <a:latin typeface="PT Serif"/>
              <a:ea typeface="PT Serif"/>
              <a:cs typeface="PT Serif"/>
              <a:sym typeface="PT Serif"/>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0" marR="0" lvl="0" indent="0" algn="l" rtl="0">
              <a:lnSpc>
                <a:spcPct val="114999"/>
              </a:lnSpc>
              <a:spcBef>
                <a:spcPts val="0"/>
              </a:spcBef>
              <a:spcAft>
                <a:spcPts val="0"/>
              </a:spcAft>
              <a:buClr>
                <a:srgbClr val="000000"/>
              </a:buClr>
              <a:buSzPts val="1200"/>
              <a:buFont typeface="Arial"/>
              <a:buNone/>
            </a:pPr>
            <a:r>
              <a:rPr lang="en-US" sz="1200" b="0" i="0" u="none" strike="noStrike" cap="none">
                <a:solidFill>
                  <a:schemeClr val="dk2"/>
                </a:solidFill>
                <a:latin typeface="PT Serif"/>
                <a:ea typeface="PT Serif"/>
                <a:cs typeface="PT Serif"/>
                <a:sym typeface="PT Serif"/>
              </a:rPr>
              <a:t>User Story</a:t>
            </a:r>
            <a:r>
              <a:rPr lang="en-US" sz="1200" b="0" i="0" u="none" strike="noStrike" cap="none">
                <a:solidFill>
                  <a:schemeClr val="dk1"/>
                </a:solidFill>
                <a:latin typeface="PT Serif"/>
                <a:ea typeface="PT Serif"/>
                <a:cs typeface="PT Serif"/>
                <a:sym typeface="PT Serif"/>
              </a:rPr>
              <a:t>: </a:t>
            </a:r>
            <a:r>
              <a:rPr lang="en-US" sz="1200" b="0" i="0" u="none" strike="noStrike" cap="none">
                <a:solidFill>
                  <a:srgbClr val="8F8F8F"/>
                </a:solidFill>
                <a:latin typeface="PT Serif"/>
                <a:ea typeface="PT Serif"/>
                <a:cs typeface="PT Serif"/>
                <a:sym typeface="PT Serif"/>
              </a:rPr>
              <a:t>Lorem</a:t>
            </a:r>
            <a:endParaRPr sz="1200" b="0" i="0" u="none" strike="noStrike" cap="none">
              <a:solidFill>
                <a:srgbClr val="000000"/>
              </a:solidFill>
              <a:latin typeface="Arial"/>
              <a:ea typeface="Arial"/>
              <a:cs typeface="Arial"/>
              <a:sym typeface="Arial"/>
            </a:endParaRPr>
          </a:p>
        </p:txBody>
      </p:sp>
      <p:sp>
        <p:nvSpPr>
          <p:cNvPr id="831" name="Google Shape;831;p74"/>
          <p:cNvSpPr txBox="1"/>
          <p:nvPr/>
        </p:nvSpPr>
        <p:spPr>
          <a:xfrm>
            <a:off x="8425546" y="6109251"/>
            <a:ext cx="3445011" cy="276959"/>
          </a:xfrm>
          <a:prstGeom prst="rect">
            <a:avLst/>
          </a:prstGeom>
          <a:noFill/>
          <a:ln>
            <a:noFill/>
          </a:ln>
        </p:spPr>
        <p:txBody>
          <a:bodyPr spcFirstLastPara="1" wrap="square" lIns="91425" tIns="45700" rIns="91425" bIns="45700" anchor="t" anchorCtr="0">
            <a:spAutoFit/>
          </a:bodyPr>
          <a:lstStyle/>
          <a:p>
            <a:pPr marL="0" marR="0" lvl="1"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Source Sans Pro"/>
                <a:ea typeface="Source Sans Pro"/>
                <a:cs typeface="Source Sans Pro"/>
                <a:sym typeface="Source Sans Pro"/>
              </a:rPr>
              <a:t>Link </a:t>
            </a:r>
            <a:endParaRPr sz="1200" b="0" i="0" u="none" strike="noStrike" cap="none">
              <a:solidFill>
                <a:srgbClr val="000000"/>
              </a:solidFill>
              <a:latin typeface="Source Sans Pro"/>
              <a:ea typeface="Source Sans Pro"/>
              <a:cs typeface="Source Sans Pro"/>
              <a:sym typeface="Source Sans Pro"/>
            </a:endParaRPr>
          </a:p>
        </p:txBody>
      </p:sp>
      <p:sp>
        <p:nvSpPr>
          <p:cNvPr id="832" name="Google Shape;832;p74"/>
          <p:cNvSpPr txBox="1"/>
          <p:nvPr/>
        </p:nvSpPr>
        <p:spPr>
          <a:xfrm>
            <a:off x="185931" y="2832385"/>
            <a:ext cx="4312968" cy="3251874"/>
          </a:xfrm>
          <a:prstGeom prst="rect">
            <a:avLst/>
          </a:prstGeom>
          <a:noFill/>
          <a:ln>
            <a:noFill/>
          </a:ln>
        </p:spPr>
        <p:txBody>
          <a:bodyPr spcFirstLastPara="1" wrap="square" lIns="91425" tIns="45700" rIns="91425" bIns="45700" anchor="t" anchorCtr="0">
            <a:normAutofit/>
          </a:bodyPr>
          <a:lstStyle/>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800" b="0" i="0" u="none" strike="noStrike" cap="none">
              <a:solidFill>
                <a:schemeClr val="dk2"/>
              </a:solidFill>
              <a:latin typeface="PT Serif"/>
              <a:ea typeface="PT Serif"/>
              <a:cs typeface="PT Serif"/>
              <a:sym typeface="PT Serif"/>
            </a:endParaRPr>
          </a:p>
          <a:p>
            <a:pPr marL="139700" marR="0" lvl="0" indent="0" algn="l" rtl="0">
              <a:lnSpc>
                <a:spcPct val="90000"/>
              </a:lnSpc>
              <a:spcBef>
                <a:spcPts val="1000"/>
              </a:spcBef>
              <a:spcAft>
                <a:spcPts val="0"/>
              </a:spcAft>
              <a:buClr>
                <a:schemeClr val="accent2"/>
              </a:buClr>
              <a:buSzPts val="1400"/>
              <a:buFont typeface="Noto Sans Symbols"/>
              <a:buNone/>
            </a:pPr>
            <a:r>
              <a:rPr lang="en-US" sz="16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914400" marR="0" lvl="1" indent="-308610" algn="l" rtl="0">
              <a:lnSpc>
                <a:spcPct val="90000"/>
              </a:lnSpc>
              <a:spcBef>
                <a:spcPts val="500"/>
              </a:spcBef>
              <a:spcAft>
                <a:spcPts val="0"/>
              </a:spcAft>
              <a:buClr>
                <a:schemeClr val="accent2"/>
              </a:buClr>
              <a:buSzPts val="1260"/>
              <a:buFont typeface="Noto Sans Symbols"/>
              <a:buChar char="▪"/>
            </a:pPr>
            <a:r>
              <a:rPr lang="en-US" sz="1400" b="0" i="0" u="none" strike="noStrike" cap="none">
                <a:solidFill>
                  <a:schemeClr val="dk2"/>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33" name="Google Shape;833;p74"/>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5"/>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39" name="Google Shape;839;p75"/>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33</a:t>
            </a:fld>
            <a:endParaRPr sz="1200" b="0" i="0" u="none" strike="noStrike" cap="none">
              <a:solidFill>
                <a:srgbClr val="8A8A8A"/>
              </a:solidFill>
              <a:latin typeface="Source Sans Pro"/>
              <a:ea typeface="Source Sans Pro"/>
              <a:cs typeface="Source Sans Pro"/>
              <a:sym typeface="Source Sans Pro"/>
            </a:endParaRPr>
          </a:p>
        </p:txBody>
      </p:sp>
      <p:sp>
        <p:nvSpPr>
          <p:cNvPr id="840" name="Google Shape;840;p75"/>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41" name="Google Shape;841;p75"/>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42" name="Google Shape;842;p75"/>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43" name="Google Shape;843;p75"/>
          <p:cNvGrpSpPr/>
          <p:nvPr/>
        </p:nvGrpSpPr>
        <p:grpSpPr>
          <a:xfrm>
            <a:off x="410431" y="309109"/>
            <a:ext cx="966093" cy="369094"/>
            <a:chOff x="410431" y="309109"/>
            <a:chExt cx="966093" cy="369094"/>
          </a:xfrm>
        </p:grpSpPr>
        <p:sp>
          <p:nvSpPr>
            <p:cNvPr id="844" name="Google Shape;844;p75"/>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2</a:t>
              </a:r>
              <a:endParaRPr sz="1200" b="0" i="0" u="none" strike="noStrike" cap="none">
                <a:solidFill>
                  <a:schemeClr val="lt1"/>
                </a:solidFill>
                <a:latin typeface="Arial"/>
                <a:ea typeface="Arial"/>
                <a:cs typeface="Arial"/>
                <a:sym typeface="Arial"/>
              </a:endParaRPr>
            </a:p>
          </p:txBody>
        </p:sp>
        <p:sp>
          <p:nvSpPr>
            <p:cNvPr id="845" name="Google Shape;845;p75"/>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46" name="Google Shape;846;p75"/>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47" name="Google Shape;847;p75"/>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76"/>
          <p:cNvSpPr txBox="1"/>
          <p:nvPr/>
        </p:nvSpPr>
        <p:spPr>
          <a:xfrm>
            <a:off x="410080" y="750806"/>
            <a:ext cx="3129534" cy="4824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53" name="Google Shape;853;p76"/>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34</a:t>
            </a:fld>
            <a:endParaRPr sz="1200" b="0" i="0" u="none" strike="noStrike" cap="none">
              <a:solidFill>
                <a:srgbClr val="8A8A8A"/>
              </a:solidFill>
              <a:latin typeface="Source Sans Pro"/>
              <a:ea typeface="Source Sans Pro"/>
              <a:cs typeface="Source Sans Pro"/>
              <a:sym typeface="Source Sans Pro"/>
            </a:endParaRPr>
          </a:p>
        </p:txBody>
      </p:sp>
      <p:sp>
        <p:nvSpPr>
          <p:cNvPr id="854" name="Google Shape;854;p76"/>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Design</a:t>
            </a:r>
            <a:endParaRPr sz="1800" b="0" i="0" u="none" strike="noStrike" cap="none">
              <a:solidFill>
                <a:schemeClr val="dk1"/>
              </a:solidFill>
              <a:latin typeface="Calibri"/>
              <a:ea typeface="Calibri"/>
              <a:cs typeface="Calibri"/>
              <a:sym typeface="Calibri"/>
            </a:endParaRPr>
          </a:p>
        </p:txBody>
      </p:sp>
      <p:sp>
        <p:nvSpPr>
          <p:cNvPr id="855" name="Google Shape;855;p76"/>
          <p:cNvSpPr txBox="1"/>
          <p:nvPr/>
        </p:nvSpPr>
        <p:spPr>
          <a:xfrm>
            <a:off x="420624" y="1773936"/>
            <a:ext cx="3104891"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 </a:t>
            </a:r>
            <a:r>
              <a:rPr lang="en-US" sz="1400" b="0" i="0" u="none" strike="noStrike" cap="none">
                <a:solidFill>
                  <a:srgbClr val="8F8F8F"/>
                </a:solidFill>
                <a:latin typeface="PT Serif"/>
                <a:ea typeface="PT Serif"/>
                <a:cs typeface="PT Serif"/>
                <a:sym typeface="PT Serif"/>
              </a:rPr>
              <a:t>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p:txBody>
      </p:sp>
      <p:sp>
        <p:nvSpPr>
          <p:cNvPr id="856" name="Google Shape;856;p76"/>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57" name="Google Shape;857;p76"/>
          <p:cNvGrpSpPr/>
          <p:nvPr/>
        </p:nvGrpSpPr>
        <p:grpSpPr>
          <a:xfrm>
            <a:off x="410431" y="309109"/>
            <a:ext cx="966093" cy="369094"/>
            <a:chOff x="410431" y="309109"/>
            <a:chExt cx="966093" cy="369094"/>
          </a:xfrm>
        </p:grpSpPr>
        <p:sp>
          <p:nvSpPr>
            <p:cNvPr id="858" name="Google Shape;858;p76"/>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2</a:t>
              </a:r>
              <a:endParaRPr sz="1200" b="0" i="0" u="none" strike="noStrike" cap="none">
                <a:solidFill>
                  <a:srgbClr val="000000"/>
                </a:solidFill>
                <a:latin typeface="Arial"/>
                <a:ea typeface="Arial"/>
                <a:cs typeface="Arial"/>
                <a:sym typeface="Arial"/>
              </a:endParaRPr>
            </a:p>
          </p:txBody>
        </p:sp>
        <p:sp>
          <p:nvSpPr>
            <p:cNvPr id="859" name="Google Shape;859;p76"/>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DESIGN</a:t>
              </a:r>
              <a:endParaRPr sz="1400" b="0" i="0" u="none" strike="noStrike" cap="none">
                <a:solidFill>
                  <a:srgbClr val="000000"/>
                </a:solidFill>
                <a:latin typeface="Arial"/>
                <a:ea typeface="Arial"/>
                <a:cs typeface="Arial"/>
                <a:sym typeface="Arial"/>
              </a:endParaRPr>
            </a:p>
          </p:txBody>
        </p:sp>
      </p:grpSp>
      <p:sp>
        <p:nvSpPr>
          <p:cNvPr id="860" name="Google Shape;860;p76"/>
          <p:cNvSpPr txBox="1"/>
          <p:nvPr/>
        </p:nvSpPr>
        <p:spPr>
          <a:xfrm>
            <a:off x="420624" y="2525902"/>
            <a:ext cx="3500333" cy="600164"/>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 </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60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
        <p:nvSpPr>
          <p:cNvPr id="861" name="Google Shape;861;p76"/>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7"/>
          <p:cNvSpPr txBox="1"/>
          <p:nvPr/>
        </p:nvSpPr>
        <p:spPr>
          <a:xfrm>
            <a:off x="410079" y="750806"/>
            <a:ext cx="11064890" cy="623443"/>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Lorem</a:t>
            </a:r>
            <a:endParaRPr sz="2800" b="0" i="0" u="none" strike="noStrike" cap="none">
              <a:solidFill>
                <a:schemeClr val="dk1"/>
              </a:solidFill>
              <a:latin typeface="PT Serif"/>
              <a:ea typeface="PT Serif"/>
              <a:cs typeface="PT Serif"/>
              <a:sym typeface="PT Serif"/>
            </a:endParaRPr>
          </a:p>
        </p:txBody>
      </p:sp>
      <p:sp>
        <p:nvSpPr>
          <p:cNvPr id="867" name="Google Shape;867;p77"/>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05-03 Sprint 1 Demo</a:t>
            </a:r>
            <a:endParaRPr sz="1200" b="0" i="0" u="none" strike="noStrike" cap="none">
              <a:solidFill>
                <a:srgbClr val="747C74"/>
              </a:solidFill>
              <a:latin typeface="Calibri"/>
              <a:ea typeface="Calibri"/>
              <a:cs typeface="Calibri"/>
              <a:sym typeface="Calibri"/>
            </a:endParaRPr>
          </a:p>
        </p:txBody>
      </p:sp>
      <p:sp>
        <p:nvSpPr>
          <p:cNvPr id="868" name="Google Shape;868;p77"/>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35</a:t>
            </a:fld>
            <a:endParaRPr sz="1200" b="0" i="0" u="none" strike="noStrike" cap="none">
              <a:solidFill>
                <a:srgbClr val="8A8A8A"/>
              </a:solidFill>
              <a:latin typeface="Source Sans Pro"/>
              <a:ea typeface="Source Sans Pro"/>
              <a:cs typeface="Source Sans Pro"/>
              <a:sym typeface="Source Sans Pro"/>
            </a:endParaRPr>
          </a:p>
        </p:txBody>
      </p:sp>
      <p:sp>
        <p:nvSpPr>
          <p:cNvPr id="869" name="Google Shape;869;p77"/>
          <p:cNvSpPr txBox="1"/>
          <p:nvPr/>
        </p:nvSpPr>
        <p:spPr>
          <a:xfrm>
            <a:off x="10881407" y="6408650"/>
            <a:ext cx="75941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a:t>
            </a:r>
            <a:endParaRPr sz="1800" b="0" i="0" u="none" strike="noStrike" cap="none">
              <a:solidFill>
                <a:schemeClr val="dk1"/>
              </a:solidFill>
              <a:latin typeface="Calibri"/>
              <a:ea typeface="Calibri"/>
              <a:cs typeface="Calibri"/>
              <a:sym typeface="Calibri"/>
            </a:endParaRPr>
          </a:p>
        </p:txBody>
      </p:sp>
      <p:sp>
        <p:nvSpPr>
          <p:cNvPr id="870" name="Google Shape;870;p77"/>
          <p:cNvSpPr txBox="1"/>
          <p:nvPr/>
        </p:nvSpPr>
        <p:spPr>
          <a:xfrm>
            <a:off x="415661" y="1777822"/>
            <a:ext cx="11059307" cy="49552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chemeClr val="dk1"/>
                </a:solidFill>
                <a:latin typeface="PT Serif"/>
                <a:ea typeface="PT Serif"/>
                <a:cs typeface="PT Serif"/>
                <a:sym typeface="PT Serif"/>
              </a:rPr>
              <a:t>User Story:</a:t>
            </a:r>
            <a:r>
              <a:rPr lang="en-US" sz="1400" b="0" i="0" u="none" strike="noStrike" cap="none">
                <a:solidFill>
                  <a:srgbClr val="8F8F8F"/>
                </a:solidFill>
                <a:latin typeface="PT Serif"/>
                <a:ea typeface="PT Serif"/>
                <a:cs typeface="PT Serif"/>
                <a:sym typeface="PT Serif"/>
              </a:rPr>
              <a:t> Lorem</a:t>
            </a:r>
            <a:endParaRPr sz="1400" b="0" i="0" u="none" strike="noStrike" cap="none">
              <a:solidFill>
                <a:srgbClr val="000000"/>
              </a:solidFill>
              <a:latin typeface="Arial"/>
              <a:ea typeface="Arial"/>
              <a:cs typeface="Arial"/>
              <a:sym typeface="Arial"/>
            </a:endParaRPr>
          </a:p>
        </p:txBody>
      </p:sp>
      <p:sp>
        <p:nvSpPr>
          <p:cNvPr id="871" name="Google Shape;871;p77"/>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Source Sans Pro"/>
                <a:ea typeface="Source Sans Pro"/>
                <a:cs typeface="Source Sans Pro"/>
                <a:sym typeface="Source Sans Pro"/>
              </a:rPr>
              <a:t>Link</a:t>
            </a:r>
            <a:endParaRPr sz="1200" b="0" i="0" u="none" strike="noStrike" cap="none">
              <a:solidFill>
                <a:srgbClr val="000000"/>
              </a:solidFill>
              <a:latin typeface="Source Sans Pro"/>
              <a:ea typeface="Source Sans Pro"/>
              <a:cs typeface="Source Sans Pro"/>
              <a:sym typeface="Source Sans Pro"/>
            </a:endParaRPr>
          </a:p>
        </p:txBody>
      </p:sp>
      <p:grpSp>
        <p:nvGrpSpPr>
          <p:cNvPr id="872" name="Google Shape;872;p77"/>
          <p:cNvGrpSpPr/>
          <p:nvPr/>
        </p:nvGrpSpPr>
        <p:grpSpPr>
          <a:xfrm>
            <a:off x="411480" y="310896"/>
            <a:ext cx="1168498" cy="445321"/>
            <a:chOff x="410431" y="309109"/>
            <a:chExt cx="1123749" cy="369094"/>
          </a:xfrm>
        </p:grpSpPr>
        <p:sp>
          <p:nvSpPr>
            <p:cNvPr id="873" name="Google Shape;873;p77"/>
            <p:cNvSpPr/>
            <p:nvPr/>
          </p:nvSpPr>
          <p:spPr>
            <a:xfrm>
              <a:off x="410431" y="313703"/>
              <a:ext cx="250196" cy="228350"/>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rgbClr val="FFFFFF"/>
                  </a:solidFill>
                  <a:latin typeface="PT Serif"/>
                  <a:ea typeface="PT Serif"/>
                  <a:cs typeface="PT Serif"/>
                  <a:sym typeface="PT Serif"/>
                </a:rPr>
                <a:t>3</a:t>
              </a:r>
              <a:endParaRPr sz="1200" b="0" i="0" u="none" strike="noStrike" cap="none">
                <a:solidFill>
                  <a:srgbClr val="FFFFFF"/>
                </a:solidFill>
                <a:latin typeface="PT Serif"/>
                <a:ea typeface="PT Serif"/>
                <a:cs typeface="PT Serif"/>
                <a:sym typeface="PT Serif"/>
              </a:endParaRPr>
            </a:p>
          </p:txBody>
        </p:sp>
        <p:sp>
          <p:nvSpPr>
            <p:cNvPr id="874" name="Google Shape;874;p77"/>
            <p:cNvSpPr txBox="1"/>
            <p:nvPr/>
          </p:nvSpPr>
          <p:spPr>
            <a:xfrm>
              <a:off x="736498" y="309109"/>
              <a:ext cx="797682"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grpSp>
      <p:sp>
        <p:nvSpPr>
          <p:cNvPr id="875" name="Google Shape;875;p77"/>
          <p:cNvSpPr txBox="1"/>
          <p:nvPr/>
        </p:nvSpPr>
        <p:spPr>
          <a:xfrm>
            <a:off x="219456" y="2523744"/>
            <a:ext cx="2743199" cy="5232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PT Serif"/>
                <a:ea typeface="PT Serif"/>
                <a:cs typeface="PT Serif"/>
                <a:sym typeface="PT Serif"/>
              </a:rPr>
              <a:t>Lorem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78"/>
          <p:cNvSpPr/>
          <p:nvPr/>
        </p:nvSpPr>
        <p:spPr>
          <a:xfrm>
            <a:off x="1359414" y="1784146"/>
            <a:ext cx="2077456" cy="434391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cxnSp>
        <p:nvCxnSpPr>
          <p:cNvPr id="881" name="Google Shape;881;p78"/>
          <p:cNvCxnSpPr/>
          <p:nvPr/>
        </p:nvCxnSpPr>
        <p:spPr>
          <a:xfrm>
            <a:off x="11498181" y="1746163"/>
            <a:ext cx="0" cy="4345725"/>
          </a:xfrm>
          <a:prstGeom prst="straightConnector1">
            <a:avLst/>
          </a:prstGeom>
          <a:noFill/>
          <a:ln w="9525" cap="flat" cmpd="sng">
            <a:solidFill>
              <a:srgbClr val="7F7F7F"/>
            </a:solidFill>
            <a:prstDash val="solid"/>
            <a:round/>
            <a:headEnd type="none" w="sm" len="sm"/>
            <a:tailEnd type="none" w="sm" len="sm"/>
          </a:ln>
        </p:spPr>
      </p:cxnSp>
      <p:sp>
        <p:nvSpPr>
          <p:cNvPr id="882" name="Google Shape;882;p78"/>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Sprint 1 will run April 20 to May 3</a:t>
            </a:r>
            <a:r>
              <a:rPr lang="en-US" baseline="30000"/>
              <a:t>rd</a:t>
            </a:r>
            <a:endParaRPr/>
          </a:p>
        </p:txBody>
      </p:sp>
      <p:sp>
        <p:nvSpPr>
          <p:cNvPr id="883" name="Google Shape;883;p78"/>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36</a:t>
            </a:fld>
            <a:endParaRPr>
              <a:latin typeface="Source Sans Pro"/>
              <a:ea typeface="Source Sans Pro"/>
              <a:cs typeface="Source Sans Pro"/>
              <a:sym typeface="Source Sans Pro"/>
            </a:endParaRPr>
          </a:p>
        </p:txBody>
      </p:sp>
      <p:sp>
        <p:nvSpPr>
          <p:cNvPr id="884" name="Google Shape;884;p78"/>
          <p:cNvSpPr txBox="1"/>
          <p:nvPr/>
        </p:nvSpPr>
        <p:spPr>
          <a:xfrm>
            <a:off x="1409511" y="1805982"/>
            <a:ext cx="65808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5" name="Google Shape;885;p78"/>
          <p:cNvSpPr txBox="1"/>
          <p:nvPr/>
        </p:nvSpPr>
        <p:spPr>
          <a:xfrm>
            <a:off x="2442401" y="1822797"/>
            <a:ext cx="662157"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6" name="Google Shape;886;p78"/>
          <p:cNvSpPr txBox="1"/>
          <p:nvPr/>
        </p:nvSpPr>
        <p:spPr>
          <a:xfrm>
            <a:off x="3532243" y="1817161"/>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7" name="Google Shape;887;p78"/>
          <p:cNvSpPr txBox="1"/>
          <p:nvPr/>
        </p:nvSpPr>
        <p:spPr>
          <a:xfrm>
            <a:off x="4596502" y="1815352"/>
            <a:ext cx="61617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05/11- 05/17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8" name="Google Shape;888;p78"/>
          <p:cNvSpPr txBox="1"/>
          <p:nvPr/>
        </p:nvSpPr>
        <p:spPr>
          <a:xfrm>
            <a:off x="6628815" y="181770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89" name="Google Shape;889;p78"/>
          <p:cNvSpPr txBox="1"/>
          <p:nvPr/>
        </p:nvSpPr>
        <p:spPr>
          <a:xfrm>
            <a:off x="5637808" y="1805982"/>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90" name="Google Shape;890;p78"/>
          <p:cNvSpPr txBox="1"/>
          <p:nvPr/>
        </p:nvSpPr>
        <p:spPr>
          <a:xfrm>
            <a:off x="1362215"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891" name="Google Shape;891;p78"/>
          <p:cNvSpPr txBox="1"/>
          <p:nvPr/>
        </p:nvSpPr>
        <p:spPr>
          <a:xfrm>
            <a:off x="3512389"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892" name="Google Shape;892;p78"/>
          <p:cNvSpPr txBox="1"/>
          <p:nvPr/>
        </p:nvSpPr>
        <p:spPr>
          <a:xfrm>
            <a:off x="5595468" y="1571005"/>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893" name="Google Shape;893;p78"/>
          <p:cNvSpPr txBox="1"/>
          <p:nvPr/>
        </p:nvSpPr>
        <p:spPr>
          <a:xfrm>
            <a:off x="7633928" y="1822925"/>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 – 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894" name="Google Shape;894;p78"/>
          <p:cNvSpPr txBox="1"/>
          <p:nvPr/>
        </p:nvSpPr>
        <p:spPr>
          <a:xfrm>
            <a:off x="7559976" y="1571003"/>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sp>
        <p:nvSpPr>
          <p:cNvPr id="895" name="Google Shape;895;p78"/>
          <p:cNvSpPr/>
          <p:nvPr/>
        </p:nvSpPr>
        <p:spPr>
          <a:xfrm>
            <a:off x="3493561" y="4497348"/>
            <a:ext cx="2039487" cy="293432"/>
          </a:xfrm>
          <a:prstGeom prst="rect">
            <a:avLst/>
          </a:prstGeom>
          <a:solidFill>
            <a:schemeClr val="accent6"/>
          </a:solidFill>
          <a:ln>
            <a:noFill/>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chemeClr val="accent1"/>
                </a:solidFill>
                <a:latin typeface="Source Sans Pro"/>
                <a:ea typeface="Source Sans Pro"/>
                <a:cs typeface="Source Sans Pro"/>
                <a:sym typeface="Source Sans Pro"/>
              </a:rPr>
              <a:t>HH: Tech discovery</a:t>
            </a:r>
            <a:endParaRPr sz="850" b="0" i="0" u="none" strike="noStrike" cap="none">
              <a:solidFill>
                <a:schemeClr val="accent1"/>
              </a:solidFill>
              <a:latin typeface="Source Sans Pro"/>
              <a:ea typeface="Source Sans Pro"/>
              <a:cs typeface="Source Sans Pro"/>
              <a:sym typeface="Source Sans Pro"/>
            </a:endParaRPr>
          </a:p>
        </p:txBody>
      </p:sp>
      <p:sp>
        <p:nvSpPr>
          <p:cNvPr id="896" name="Google Shape;896;p78"/>
          <p:cNvSpPr/>
          <p:nvPr/>
        </p:nvSpPr>
        <p:spPr>
          <a:xfrm>
            <a:off x="9541333" y="4843688"/>
            <a:ext cx="1930065" cy="35318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Proposed tech integrations based off research findings</a:t>
            </a:r>
            <a:endParaRPr sz="1400" b="0" i="0" u="none" strike="noStrike" cap="none">
              <a:solidFill>
                <a:srgbClr val="000000"/>
              </a:solidFill>
              <a:latin typeface="Arial"/>
              <a:ea typeface="Arial"/>
              <a:cs typeface="Arial"/>
              <a:sym typeface="Arial"/>
            </a:endParaRPr>
          </a:p>
        </p:txBody>
      </p:sp>
      <p:sp>
        <p:nvSpPr>
          <p:cNvPr id="897" name="Google Shape;897;p78"/>
          <p:cNvSpPr/>
          <p:nvPr/>
        </p:nvSpPr>
        <p:spPr>
          <a:xfrm>
            <a:off x="509879" y="212297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8" name="Google Shape;898;p78"/>
          <p:cNvSpPr/>
          <p:nvPr/>
        </p:nvSpPr>
        <p:spPr>
          <a:xfrm>
            <a:off x="511559" y="4522330"/>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899" name="Google Shape;899;p78"/>
          <p:cNvSpPr txBox="1"/>
          <p:nvPr/>
        </p:nvSpPr>
        <p:spPr>
          <a:xfrm>
            <a:off x="10619442" y="3554876"/>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00" name="Google Shape;900;p78"/>
          <p:cNvSpPr txBox="1"/>
          <p:nvPr/>
        </p:nvSpPr>
        <p:spPr>
          <a:xfrm>
            <a:off x="8650305" y="3572420"/>
            <a:ext cx="529394" cy="2871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Voice of Veteran </a:t>
            </a:r>
            <a:endParaRPr sz="900" b="0" i="0" u="none" strike="noStrike" cap="none">
              <a:solidFill>
                <a:srgbClr val="202120"/>
              </a:solidFill>
              <a:latin typeface="PT Serif"/>
              <a:ea typeface="PT Serif"/>
              <a:cs typeface="PT Serif"/>
              <a:sym typeface="PT Serif"/>
            </a:endParaRPr>
          </a:p>
        </p:txBody>
      </p:sp>
      <p:sp>
        <p:nvSpPr>
          <p:cNvPr id="901" name="Google Shape;901;p78"/>
          <p:cNvSpPr/>
          <p:nvPr/>
        </p:nvSpPr>
        <p:spPr>
          <a:xfrm>
            <a:off x="10657414" y="342023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02" name="Google Shape;902;p78"/>
          <p:cNvSpPr/>
          <p:nvPr/>
        </p:nvSpPr>
        <p:spPr>
          <a:xfrm>
            <a:off x="8656708" y="3423072"/>
            <a:ext cx="82296" cy="82576"/>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03" name="Google Shape;903;p78"/>
          <p:cNvSpPr/>
          <p:nvPr/>
        </p:nvSpPr>
        <p:spPr>
          <a:xfrm>
            <a:off x="523016" y="3460246"/>
            <a:ext cx="708724" cy="415498"/>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04" name="Google Shape;904;p78"/>
          <p:cNvPicPr preferRelativeResize="0"/>
          <p:nvPr/>
        </p:nvPicPr>
        <p:blipFill rotWithShape="1">
          <a:blip r:embed="rId3">
            <a:alphaModFix/>
          </a:blip>
          <a:srcRect/>
          <a:stretch/>
        </p:blipFill>
        <p:spPr>
          <a:xfrm>
            <a:off x="524399" y="3928136"/>
            <a:ext cx="265176" cy="265176"/>
          </a:xfrm>
          <a:prstGeom prst="rect">
            <a:avLst/>
          </a:prstGeom>
          <a:noFill/>
          <a:ln>
            <a:noFill/>
          </a:ln>
        </p:spPr>
      </p:pic>
      <p:pic>
        <p:nvPicPr>
          <p:cNvPr id="905" name="Google Shape;905;p78"/>
          <p:cNvPicPr preferRelativeResize="0"/>
          <p:nvPr/>
        </p:nvPicPr>
        <p:blipFill rotWithShape="1">
          <a:blip r:embed="rId4">
            <a:alphaModFix/>
          </a:blip>
          <a:srcRect/>
          <a:stretch/>
        </p:blipFill>
        <p:spPr>
          <a:xfrm>
            <a:off x="524399" y="2487990"/>
            <a:ext cx="265176" cy="265176"/>
          </a:xfrm>
          <a:prstGeom prst="rect">
            <a:avLst/>
          </a:prstGeom>
          <a:noFill/>
          <a:ln>
            <a:noFill/>
          </a:ln>
        </p:spPr>
      </p:pic>
      <p:cxnSp>
        <p:nvCxnSpPr>
          <p:cNvPr id="906" name="Google Shape;906;p78"/>
          <p:cNvCxnSpPr/>
          <p:nvPr/>
        </p:nvCxnSpPr>
        <p:spPr>
          <a:xfrm>
            <a:off x="5577451"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7" name="Google Shape;907;p78"/>
          <p:cNvCxnSpPr/>
          <p:nvPr/>
        </p:nvCxnSpPr>
        <p:spPr>
          <a:xfrm>
            <a:off x="385174" y="1732338"/>
            <a:ext cx="0" cy="4345725"/>
          </a:xfrm>
          <a:prstGeom prst="straightConnector1">
            <a:avLst/>
          </a:prstGeom>
          <a:noFill/>
          <a:ln w="9525" cap="flat" cmpd="sng">
            <a:solidFill>
              <a:srgbClr val="C7C7C7"/>
            </a:solidFill>
            <a:prstDash val="dot"/>
            <a:round/>
            <a:headEnd type="none" w="sm" len="sm"/>
            <a:tailEnd type="none" w="sm" len="sm"/>
          </a:ln>
        </p:spPr>
      </p:cxnSp>
      <p:cxnSp>
        <p:nvCxnSpPr>
          <p:cNvPr id="908" name="Google Shape;908;p78"/>
          <p:cNvCxnSpPr/>
          <p:nvPr/>
        </p:nvCxnSpPr>
        <p:spPr>
          <a:xfrm>
            <a:off x="1323782"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09" name="Google Shape;909;p78"/>
          <p:cNvCxnSpPr/>
          <p:nvPr/>
        </p:nvCxnSpPr>
        <p:spPr>
          <a:xfrm>
            <a:off x="238719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0" name="Google Shape;910;p78"/>
          <p:cNvCxnSpPr/>
          <p:nvPr/>
        </p:nvCxnSpPr>
        <p:spPr>
          <a:xfrm>
            <a:off x="3450616" y="1745476"/>
            <a:ext cx="0" cy="4345725"/>
          </a:xfrm>
          <a:prstGeom prst="straightConnector1">
            <a:avLst/>
          </a:prstGeom>
          <a:noFill/>
          <a:ln w="9525" cap="flat" cmpd="sng">
            <a:solidFill>
              <a:srgbClr val="7F7F7F"/>
            </a:solidFill>
            <a:prstDash val="solid"/>
            <a:round/>
            <a:headEnd type="none" w="sm" len="sm"/>
            <a:tailEnd type="none" w="sm" len="sm"/>
          </a:ln>
        </p:spPr>
      </p:cxnSp>
      <p:cxnSp>
        <p:nvCxnSpPr>
          <p:cNvPr id="911" name="Google Shape;911;p78"/>
          <p:cNvCxnSpPr/>
          <p:nvPr/>
        </p:nvCxnSpPr>
        <p:spPr>
          <a:xfrm>
            <a:off x="4514033"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2" name="Google Shape;912;p78"/>
          <p:cNvCxnSpPr/>
          <p:nvPr/>
        </p:nvCxnSpPr>
        <p:spPr>
          <a:xfrm>
            <a:off x="6575439" y="1745476"/>
            <a:ext cx="0" cy="4345725"/>
          </a:xfrm>
          <a:prstGeom prst="straightConnector1">
            <a:avLst/>
          </a:prstGeom>
          <a:noFill/>
          <a:ln w="9525" cap="flat" cmpd="sng">
            <a:solidFill>
              <a:srgbClr val="C7C7C7"/>
            </a:solidFill>
            <a:prstDash val="dot"/>
            <a:round/>
            <a:headEnd type="none" w="sm" len="sm"/>
            <a:tailEnd type="none" w="sm" len="sm"/>
          </a:ln>
        </p:spPr>
      </p:cxnSp>
      <p:cxnSp>
        <p:nvCxnSpPr>
          <p:cNvPr id="913" name="Google Shape;913;p78"/>
          <p:cNvCxnSpPr/>
          <p:nvPr/>
        </p:nvCxnSpPr>
        <p:spPr>
          <a:xfrm>
            <a:off x="7538774" y="1757511"/>
            <a:ext cx="0" cy="4345725"/>
          </a:xfrm>
          <a:prstGeom prst="straightConnector1">
            <a:avLst/>
          </a:prstGeom>
          <a:noFill/>
          <a:ln w="9525" cap="flat" cmpd="sng">
            <a:solidFill>
              <a:srgbClr val="7F7F7F"/>
            </a:solidFill>
            <a:prstDash val="solid"/>
            <a:round/>
            <a:headEnd type="none" w="sm" len="sm"/>
            <a:tailEnd type="none" w="sm" len="sm"/>
          </a:ln>
        </p:spPr>
      </p:cxnSp>
      <p:cxnSp>
        <p:nvCxnSpPr>
          <p:cNvPr id="914" name="Google Shape;914;p78"/>
          <p:cNvCxnSpPr/>
          <p:nvPr/>
        </p:nvCxnSpPr>
        <p:spPr>
          <a:xfrm>
            <a:off x="432433" y="3360342"/>
            <a:ext cx="11080577" cy="0"/>
          </a:xfrm>
          <a:prstGeom prst="straightConnector1">
            <a:avLst/>
          </a:prstGeom>
          <a:noFill/>
          <a:ln w="9525" cap="flat" cmpd="sng">
            <a:solidFill>
              <a:srgbClr val="747C74"/>
            </a:solidFill>
            <a:prstDash val="solid"/>
            <a:round/>
            <a:headEnd type="none" w="sm" len="sm"/>
            <a:tailEnd type="none" w="sm" len="sm"/>
          </a:ln>
        </p:spPr>
      </p:cxnSp>
      <p:cxnSp>
        <p:nvCxnSpPr>
          <p:cNvPr id="915" name="Google Shape;915;p78"/>
          <p:cNvCxnSpPr/>
          <p:nvPr/>
        </p:nvCxnSpPr>
        <p:spPr>
          <a:xfrm>
            <a:off x="417606" y="4442627"/>
            <a:ext cx="11080575" cy="0"/>
          </a:xfrm>
          <a:prstGeom prst="straightConnector1">
            <a:avLst/>
          </a:prstGeom>
          <a:noFill/>
          <a:ln w="9525" cap="flat" cmpd="sng">
            <a:solidFill>
              <a:srgbClr val="747C74"/>
            </a:solidFill>
            <a:prstDash val="solid"/>
            <a:round/>
            <a:headEnd type="none" w="sm" len="sm"/>
            <a:tailEnd type="none" w="sm" len="sm"/>
          </a:ln>
        </p:spPr>
      </p:cxnSp>
      <p:sp>
        <p:nvSpPr>
          <p:cNvPr id="916" name="Google Shape;916;p78"/>
          <p:cNvSpPr/>
          <p:nvPr/>
        </p:nvSpPr>
        <p:spPr>
          <a:xfrm>
            <a:off x="2396954" y="3111233"/>
            <a:ext cx="2091406" cy="21526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DFFFD"/>
                </a:solidFill>
                <a:latin typeface="Source Sans Pro"/>
                <a:ea typeface="Source Sans Pro"/>
                <a:cs typeface="Source Sans Pro"/>
                <a:sym typeface="Source Sans Pro"/>
              </a:rPr>
              <a:t>HH: Develop backlog + Vision Framework</a:t>
            </a:r>
            <a:endParaRPr sz="800" b="0" i="0" u="none" strike="noStrike" cap="none">
              <a:solidFill>
                <a:srgbClr val="000000"/>
              </a:solidFill>
              <a:latin typeface="Source Sans Pro"/>
              <a:ea typeface="Source Sans Pro"/>
              <a:cs typeface="Source Sans Pro"/>
              <a:sym typeface="Source Sans Pro"/>
            </a:endParaRPr>
          </a:p>
        </p:txBody>
      </p:sp>
      <p:sp>
        <p:nvSpPr>
          <p:cNvPr id="917" name="Google Shape;917;p78"/>
          <p:cNvSpPr/>
          <p:nvPr/>
        </p:nvSpPr>
        <p:spPr>
          <a:xfrm>
            <a:off x="1420996" y="2148674"/>
            <a:ext cx="3153053" cy="2046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Identify Change Management or Communications Plan</a:t>
            </a:r>
            <a:endParaRPr sz="850" b="0" i="0" u="none" strike="noStrike" cap="none">
              <a:solidFill>
                <a:srgbClr val="000000"/>
              </a:solidFill>
              <a:latin typeface="Source Sans Pro"/>
              <a:ea typeface="Source Sans Pro"/>
              <a:cs typeface="Source Sans Pro"/>
              <a:sym typeface="Source Sans Pro"/>
            </a:endParaRPr>
          </a:p>
        </p:txBody>
      </p:sp>
      <p:sp>
        <p:nvSpPr>
          <p:cNvPr id="918" name="Google Shape;918;p78"/>
          <p:cNvSpPr/>
          <p:nvPr/>
        </p:nvSpPr>
        <p:spPr>
          <a:xfrm>
            <a:off x="1425665" y="2547951"/>
            <a:ext cx="2125034" cy="170513"/>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Handover plan  - Prepare for launch</a:t>
            </a:r>
            <a:endParaRPr sz="850" b="0" i="0" u="none" strike="noStrike" cap="none">
              <a:solidFill>
                <a:srgbClr val="000000"/>
              </a:solidFill>
              <a:latin typeface="Source Sans Pro"/>
              <a:ea typeface="Source Sans Pro"/>
              <a:cs typeface="Source Sans Pro"/>
              <a:sym typeface="Source Sans Pro"/>
            </a:endParaRPr>
          </a:p>
        </p:txBody>
      </p:sp>
      <p:sp>
        <p:nvSpPr>
          <p:cNvPr id="919" name="Google Shape;919;p78"/>
          <p:cNvSpPr/>
          <p:nvPr/>
        </p:nvSpPr>
        <p:spPr>
          <a:xfrm>
            <a:off x="7284223" y="3434347"/>
            <a:ext cx="1317969" cy="310677"/>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Testing prep &amp; recruiting</a:t>
            </a:r>
            <a:endParaRPr sz="850" b="0" i="0" u="none" strike="noStrike" cap="none">
              <a:solidFill>
                <a:srgbClr val="FDFFFD"/>
              </a:solidFill>
              <a:latin typeface="Source Sans Pro"/>
              <a:ea typeface="Source Sans Pro"/>
              <a:cs typeface="Source Sans Pro"/>
              <a:sym typeface="Source Sans Pro"/>
            </a:endParaRPr>
          </a:p>
        </p:txBody>
      </p:sp>
      <p:sp>
        <p:nvSpPr>
          <p:cNvPr id="920" name="Google Shape;920;p78"/>
          <p:cNvSpPr/>
          <p:nvPr/>
        </p:nvSpPr>
        <p:spPr>
          <a:xfrm>
            <a:off x="5612750" y="4132946"/>
            <a:ext cx="1891075" cy="2699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Prioritized plan</a:t>
            </a:r>
            <a:endParaRPr sz="850" b="0" i="0" u="none" strike="noStrike" cap="none">
              <a:solidFill>
                <a:srgbClr val="000000"/>
              </a:solidFill>
              <a:latin typeface="Source Sans Pro"/>
              <a:ea typeface="Source Sans Pro"/>
              <a:cs typeface="Source Sans Pro"/>
              <a:sym typeface="Source Sans Pro"/>
            </a:endParaRPr>
          </a:p>
        </p:txBody>
      </p:sp>
      <p:sp>
        <p:nvSpPr>
          <p:cNvPr id="921" name="Google Shape;921;p78"/>
          <p:cNvSpPr/>
          <p:nvPr/>
        </p:nvSpPr>
        <p:spPr>
          <a:xfrm>
            <a:off x="1385350" y="3401117"/>
            <a:ext cx="2044065" cy="153006"/>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50" b="0" i="0" u="none" strike="noStrike" cap="none">
                <a:solidFill>
                  <a:srgbClr val="FDFFFD"/>
                </a:solidFill>
                <a:latin typeface="Source Sans Pro"/>
                <a:ea typeface="Source Sans Pro"/>
                <a:cs typeface="Source Sans Pro"/>
                <a:sym typeface="Source Sans Pro"/>
              </a:rPr>
              <a:t>1095-B: Wayfinding plan</a:t>
            </a:r>
            <a:endParaRPr sz="850" b="0" i="0" u="none" strike="noStrike" cap="none">
              <a:solidFill>
                <a:srgbClr val="FDFFFD"/>
              </a:solidFill>
              <a:latin typeface="Source Sans Pro"/>
              <a:ea typeface="Source Sans Pro"/>
              <a:cs typeface="Source Sans Pro"/>
              <a:sym typeface="Source Sans Pro"/>
            </a:endParaRPr>
          </a:p>
        </p:txBody>
      </p:sp>
      <p:sp>
        <p:nvSpPr>
          <p:cNvPr id="922" name="Google Shape;922;p78"/>
          <p:cNvSpPr txBox="1"/>
          <p:nvPr/>
        </p:nvSpPr>
        <p:spPr>
          <a:xfrm>
            <a:off x="1388326" y="5505117"/>
            <a:ext cx="1165127" cy="41549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202120"/>
                </a:solidFill>
                <a:latin typeface="Source Sans Pro SemiBold"/>
                <a:ea typeface="Source Sans Pro SemiBold"/>
                <a:cs typeface="Source Sans Pro SemiBold"/>
                <a:sym typeface="Source Sans Pro SemiBold"/>
              </a:rPr>
              <a:t>1095-B: Launch Date Dependent on Legal Review Completion</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23" name="Google Shape;923;p78"/>
          <p:cNvCxnSpPr/>
          <p:nvPr/>
        </p:nvCxnSpPr>
        <p:spPr>
          <a:xfrm>
            <a:off x="1348720"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4" name="Google Shape;924;p78"/>
          <p:cNvCxnSpPr/>
          <p:nvPr/>
        </p:nvCxnSpPr>
        <p:spPr>
          <a:xfrm>
            <a:off x="3471626" y="1758481"/>
            <a:ext cx="2084815" cy="0"/>
          </a:xfrm>
          <a:prstGeom prst="straightConnector1">
            <a:avLst/>
          </a:prstGeom>
          <a:noFill/>
          <a:ln w="12700" cap="flat" cmpd="sng">
            <a:solidFill>
              <a:schemeClr val="dk1"/>
            </a:solidFill>
            <a:prstDash val="solid"/>
            <a:round/>
            <a:headEnd type="none" w="sm" len="sm"/>
            <a:tailEnd type="none" w="sm" len="sm"/>
          </a:ln>
        </p:spPr>
      </p:cxnSp>
      <p:cxnSp>
        <p:nvCxnSpPr>
          <p:cNvPr id="925" name="Google Shape;925;p78"/>
          <p:cNvCxnSpPr/>
          <p:nvPr/>
        </p:nvCxnSpPr>
        <p:spPr>
          <a:xfrm>
            <a:off x="5595468" y="1758481"/>
            <a:ext cx="1925293" cy="0"/>
          </a:xfrm>
          <a:prstGeom prst="straightConnector1">
            <a:avLst/>
          </a:prstGeom>
          <a:noFill/>
          <a:ln w="12700" cap="flat" cmpd="sng">
            <a:solidFill>
              <a:schemeClr val="dk1"/>
            </a:solidFill>
            <a:prstDash val="solid"/>
            <a:round/>
            <a:headEnd type="none" w="sm" len="sm"/>
            <a:tailEnd type="none" w="sm" len="sm"/>
          </a:ln>
        </p:spPr>
      </p:cxnSp>
      <p:pic>
        <p:nvPicPr>
          <p:cNvPr id="926" name="Google Shape;926;p78"/>
          <p:cNvPicPr preferRelativeResize="0"/>
          <p:nvPr/>
        </p:nvPicPr>
        <p:blipFill rotWithShape="1">
          <a:blip r:embed="rId5">
            <a:alphaModFix/>
          </a:blip>
          <a:srcRect/>
          <a:stretch/>
        </p:blipFill>
        <p:spPr>
          <a:xfrm>
            <a:off x="511261" y="4858408"/>
            <a:ext cx="265176" cy="265176"/>
          </a:xfrm>
          <a:prstGeom prst="rect">
            <a:avLst/>
          </a:prstGeom>
          <a:noFill/>
          <a:ln>
            <a:noFill/>
          </a:ln>
        </p:spPr>
      </p:pic>
      <p:cxnSp>
        <p:nvCxnSpPr>
          <p:cNvPr id="927" name="Google Shape;927;p78"/>
          <p:cNvCxnSpPr/>
          <p:nvPr/>
        </p:nvCxnSpPr>
        <p:spPr>
          <a:xfrm>
            <a:off x="432433" y="5219016"/>
            <a:ext cx="11065748" cy="0"/>
          </a:xfrm>
          <a:prstGeom prst="straightConnector1">
            <a:avLst/>
          </a:prstGeom>
          <a:noFill/>
          <a:ln w="9525" cap="flat" cmpd="sng">
            <a:solidFill>
              <a:srgbClr val="747C74"/>
            </a:solidFill>
            <a:prstDash val="solid"/>
            <a:round/>
            <a:headEnd type="none" w="sm" len="sm"/>
            <a:tailEnd type="none" w="sm" len="sm"/>
          </a:ln>
        </p:spPr>
      </p:cxnSp>
      <p:sp>
        <p:nvSpPr>
          <p:cNvPr id="928" name="Google Shape;928;p78"/>
          <p:cNvSpPr/>
          <p:nvPr/>
        </p:nvSpPr>
        <p:spPr>
          <a:xfrm>
            <a:off x="498421" y="5318244"/>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Collaboration Cycle</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929" name="Google Shape;929;p78"/>
          <p:cNvPicPr preferRelativeResize="0"/>
          <p:nvPr/>
        </p:nvPicPr>
        <p:blipFill rotWithShape="1">
          <a:blip r:embed="rId6">
            <a:alphaModFix/>
          </a:blip>
          <a:srcRect/>
          <a:stretch/>
        </p:blipFill>
        <p:spPr>
          <a:xfrm>
            <a:off x="511261" y="5675897"/>
            <a:ext cx="265176" cy="265176"/>
          </a:xfrm>
          <a:prstGeom prst="rect">
            <a:avLst/>
          </a:prstGeom>
          <a:noFill/>
          <a:ln>
            <a:noFill/>
          </a:ln>
        </p:spPr>
      </p:pic>
      <p:sp>
        <p:nvSpPr>
          <p:cNvPr id="930" name="Google Shape;930;p78"/>
          <p:cNvSpPr/>
          <p:nvPr/>
        </p:nvSpPr>
        <p:spPr>
          <a:xfrm>
            <a:off x="1364921" y="5251949"/>
            <a:ext cx="219456" cy="223548"/>
          </a:xfrm>
          <a:prstGeom prst="diamond">
            <a:avLst/>
          </a:prstGeom>
          <a:solidFill>
            <a:srgbClr val="7030A0"/>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1" name="Google Shape;931;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32" name="Google Shape;932;p78"/>
          <p:cNvSpPr txBox="1"/>
          <p:nvPr/>
        </p:nvSpPr>
        <p:spPr>
          <a:xfrm>
            <a:off x="4950311" y="5505117"/>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933" name="Google Shape;933;p78"/>
          <p:cNvSpPr/>
          <p:nvPr/>
        </p:nvSpPr>
        <p:spPr>
          <a:xfrm>
            <a:off x="6579451" y="5235200"/>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4" name="Google Shape;934;p78"/>
          <p:cNvSpPr txBox="1"/>
          <p:nvPr/>
        </p:nvSpPr>
        <p:spPr>
          <a:xfrm>
            <a:off x="5652828" y="5304953"/>
            <a:ext cx="833806" cy="1384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Midpoint Review </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5" name="Google Shape;935;p78"/>
          <p:cNvSpPr txBox="1"/>
          <p:nvPr/>
        </p:nvSpPr>
        <p:spPr>
          <a:xfrm>
            <a:off x="7565588" y="5505116"/>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36" name="Google Shape;936;p78"/>
          <p:cNvSpPr/>
          <p:nvPr/>
        </p:nvSpPr>
        <p:spPr>
          <a:xfrm>
            <a:off x="7573870" y="5232929"/>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37" name="Google Shape;937;p78"/>
          <p:cNvSpPr txBox="1"/>
          <p:nvPr/>
        </p:nvSpPr>
        <p:spPr>
          <a:xfrm>
            <a:off x="384759" y="6326591"/>
            <a:ext cx="6360593" cy="283154"/>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800"/>
              <a:buFont typeface="Arial"/>
              <a:buNone/>
            </a:pPr>
            <a:r>
              <a:rPr lang="en-US" sz="800" b="0" i="0" u="none" strike="noStrike" cap="none">
                <a:solidFill>
                  <a:srgbClr val="434343"/>
                </a:solidFill>
                <a:latin typeface="PT Serif"/>
                <a:ea typeface="PT Serif"/>
                <a:cs typeface="PT Serif"/>
                <a:sym typeface="PT Serif"/>
              </a:rPr>
              <a:t>*Does not show post-MVP Validate phase meetings in Collaboration Cycle, such as Full Accessibility Audit and Post-Launch Check In; Contact Center Review adjusted to 3 weeks before launch as approved by Jason Woodman</a:t>
            </a:r>
            <a:endParaRPr sz="800" b="0" i="0" u="none" strike="noStrike" cap="none">
              <a:solidFill>
                <a:srgbClr val="434343"/>
              </a:solidFill>
              <a:latin typeface="PT Serif"/>
              <a:ea typeface="PT Serif"/>
              <a:cs typeface="PT Serif"/>
              <a:sym typeface="PT Serif"/>
            </a:endParaRPr>
          </a:p>
        </p:txBody>
      </p:sp>
      <p:grpSp>
        <p:nvGrpSpPr>
          <p:cNvPr id="938" name="Google Shape;938;p78"/>
          <p:cNvGrpSpPr/>
          <p:nvPr/>
        </p:nvGrpSpPr>
        <p:grpSpPr>
          <a:xfrm>
            <a:off x="9071817" y="670129"/>
            <a:ext cx="2767082" cy="407682"/>
            <a:chOff x="8441380" y="993571"/>
            <a:chExt cx="2767082" cy="407682"/>
          </a:xfrm>
        </p:grpSpPr>
        <p:sp>
          <p:nvSpPr>
            <p:cNvPr id="939" name="Google Shape;939;p78"/>
            <p:cNvSpPr/>
            <p:nvPr/>
          </p:nvSpPr>
          <p:spPr>
            <a:xfrm>
              <a:off x="10586177" y="999280"/>
              <a:ext cx="195608" cy="194198"/>
            </a:xfrm>
            <a:prstGeom prst="diamond">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0" name="Google Shape;940;p78"/>
            <p:cNvSpPr/>
            <p:nvPr/>
          </p:nvSpPr>
          <p:spPr>
            <a:xfrm>
              <a:off x="9448156" y="993571"/>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1" name="Google Shape;941;p78"/>
            <p:cNvSpPr/>
            <p:nvPr/>
          </p:nvSpPr>
          <p:spPr>
            <a:xfrm>
              <a:off x="8441380" y="1023519"/>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942" name="Google Shape;942;p78"/>
            <p:cNvSpPr txBox="1"/>
            <p:nvPr/>
          </p:nvSpPr>
          <p:spPr>
            <a:xfrm>
              <a:off x="8689540" y="1031145"/>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943" name="Google Shape;943;p78"/>
            <p:cNvSpPr txBox="1"/>
            <p:nvPr/>
          </p:nvSpPr>
          <p:spPr>
            <a:xfrm>
              <a:off x="10828819" y="1038271"/>
              <a:ext cx="379643"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Release</a:t>
              </a:r>
              <a:endParaRPr sz="800" b="0" i="0" u="none" strike="noStrike" cap="none">
                <a:solidFill>
                  <a:schemeClr val="dk2"/>
                </a:solidFill>
                <a:latin typeface="Source Sans Pro"/>
                <a:ea typeface="Source Sans Pro"/>
                <a:cs typeface="Source Sans Pro"/>
                <a:sym typeface="Source Sans Pro"/>
              </a:endParaRPr>
            </a:p>
          </p:txBody>
        </p:sp>
        <p:sp>
          <p:nvSpPr>
            <p:cNvPr id="944" name="Google Shape;944;p78"/>
            <p:cNvSpPr txBox="1"/>
            <p:nvPr/>
          </p:nvSpPr>
          <p:spPr>
            <a:xfrm>
              <a:off x="9711145" y="1031921"/>
              <a:ext cx="811443"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engineering team</a:t>
              </a:r>
              <a:endParaRPr sz="800" b="0" i="0" u="none" strike="noStrike" cap="none">
                <a:solidFill>
                  <a:schemeClr val="dk2"/>
                </a:solidFill>
                <a:latin typeface="Source Sans Pro"/>
                <a:ea typeface="Source Sans Pro"/>
                <a:cs typeface="Source Sans Pro"/>
                <a:sym typeface="Source Sans Pro"/>
              </a:endParaRPr>
            </a:p>
          </p:txBody>
        </p:sp>
      </p:grpSp>
      <p:sp>
        <p:nvSpPr>
          <p:cNvPr id="945" name="Google Shape;945;p78"/>
          <p:cNvSpPr txBox="1"/>
          <p:nvPr/>
        </p:nvSpPr>
        <p:spPr>
          <a:xfrm>
            <a:off x="8638464" y="1820991"/>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06/08 – 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46" name="Google Shape;946;p78"/>
          <p:cNvCxnSpPr/>
          <p:nvPr/>
        </p:nvCxnSpPr>
        <p:spPr>
          <a:xfrm>
            <a:off x="8558813" y="1742197"/>
            <a:ext cx="0" cy="4345725"/>
          </a:xfrm>
          <a:prstGeom prst="straightConnector1">
            <a:avLst/>
          </a:prstGeom>
          <a:noFill/>
          <a:ln w="9525" cap="flat" cmpd="sng">
            <a:solidFill>
              <a:srgbClr val="C7C7C7"/>
            </a:solidFill>
            <a:prstDash val="dot"/>
            <a:round/>
            <a:headEnd type="none" w="sm" len="sm"/>
            <a:tailEnd type="none" w="sm" len="sm"/>
          </a:ln>
        </p:spPr>
      </p:cxnSp>
      <p:cxnSp>
        <p:nvCxnSpPr>
          <p:cNvPr id="947" name="Google Shape;947;p78"/>
          <p:cNvCxnSpPr/>
          <p:nvPr/>
        </p:nvCxnSpPr>
        <p:spPr>
          <a:xfrm>
            <a:off x="7578842" y="1761770"/>
            <a:ext cx="1925293" cy="0"/>
          </a:xfrm>
          <a:prstGeom prst="straightConnector1">
            <a:avLst/>
          </a:prstGeom>
          <a:noFill/>
          <a:ln w="12700" cap="flat" cmpd="sng">
            <a:solidFill>
              <a:schemeClr val="dk1"/>
            </a:solidFill>
            <a:prstDash val="solid"/>
            <a:round/>
            <a:headEnd type="none" w="sm" len="sm"/>
            <a:tailEnd type="none" w="sm" len="sm"/>
          </a:ln>
        </p:spPr>
      </p:cxnSp>
      <p:cxnSp>
        <p:nvCxnSpPr>
          <p:cNvPr id="948" name="Google Shape;948;p78"/>
          <p:cNvCxnSpPr/>
          <p:nvPr/>
        </p:nvCxnSpPr>
        <p:spPr>
          <a:xfrm>
            <a:off x="11488426" y="1781373"/>
            <a:ext cx="0" cy="4345725"/>
          </a:xfrm>
          <a:prstGeom prst="straightConnector1">
            <a:avLst/>
          </a:prstGeom>
          <a:noFill/>
          <a:ln w="9525" cap="flat" cmpd="sng">
            <a:solidFill>
              <a:srgbClr val="7F7F7F"/>
            </a:solidFill>
            <a:prstDash val="solid"/>
            <a:round/>
            <a:headEnd type="none" w="sm" len="sm"/>
            <a:tailEnd type="none" w="sm" len="sm"/>
          </a:ln>
        </p:spPr>
      </p:cxnSp>
      <p:sp>
        <p:nvSpPr>
          <p:cNvPr id="949" name="Google Shape;949;p78"/>
          <p:cNvSpPr txBox="1"/>
          <p:nvPr/>
        </p:nvSpPr>
        <p:spPr>
          <a:xfrm>
            <a:off x="9613506" y="1804119"/>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950" name="Google Shape;950;p78"/>
          <p:cNvSpPr txBox="1"/>
          <p:nvPr/>
        </p:nvSpPr>
        <p:spPr>
          <a:xfrm>
            <a:off x="9539554" y="155219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cxnSp>
        <p:nvCxnSpPr>
          <p:cNvPr id="951" name="Google Shape;951;p78"/>
          <p:cNvCxnSpPr/>
          <p:nvPr/>
        </p:nvCxnSpPr>
        <p:spPr>
          <a:xfrm>
            <a:off x="11488175" y="1755109"/>
            <a:ext cx="0" cy="4345725"/>
          </a:xfrm>
          <a:prstGeom prst="straightConnector1">
            <a:avLst/>
          </a:prstGeom>
          <a:noFill/>
          <a:ln w="9525" cap="flat" cmpd="sng">
            <a:solidFill>
              <a:srgbClr val="7F7F7F"/>
            </a:solidFill>
            <a:prstDash val="solid"/>
            <a:round/>
            <a:headEnd type="none" w="sm" len="sm"/>
            <a:tailEnd type="none" w="sm" len="sm"/>
          </a:ln>
        </p:spPr>
      </p:cxnSp>
      <p:cxnSp>
        <p:nvCxnSpPr>
          <p:cNvPr id="952" name="Google Shape;952;p78"/>
          <p:cNvCxnSpPr/>
          <p:nvPr/>
        </p:nvCxnSpPr>
        <p:spPr>
          <a:xfrm rot="10800000" flipH="1">
            <a:off x="9539554" y="1748592"/>
            <a:ext cx="1935415" cy="970"/>
          </a:xfrm>
          <a:prstGeom prst="straightConnector1">
            <a:avLst/>
          </a:prstGeom>
          <a:noFill/>
          <a:ln w="12700" cap="flat" cmpd="sng">
            <a:solidFill>
              <a:schemeClr val="dk1"/>
            </a:solidFill>
            <a:prstDash val="solid"/>
            <a:round/>
            <a:headEnd type="none" w="sm" len="sm"/>
            <a:tailEnd type="none" w="sm" len="sm"/>
          </a:ln>
        </p:spPr>
      </p:cxnSp>
      <p:sp>
        <p:nvSpPr>
          <p:cNvPr id="953" name="Google Shape;953;p78"/>
          <p:cNvSpPr txBox="1"/>
          <p:nvPr/>
        </p:nvSpPr>
        <p:spPr>
          <a:xfrm>
            <a:off x="10655998" y="1802210"/>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954" name="Google Shape;954;p78"/>
          <p:cNvCxnSpPr/>
          <p:nvPr/>
        </p:nvCxnSpPr>
        <p:spPr>
          <a:xfrm>
            <a:off x="10538391" y="1723391"/>
            <a:ext cx="0" cy="4345725"/>
          </a:xfrm>
          <a:prstGeom prst="straightConnector1">
            <a:avLst/>
          </a:prstGeom>
          <a:noFill/>
          <a:ln w="9525" cap="flat" cmpd="sng">
            <a:solidFill>
              <a:srgbClr val="C7C7C7"/>
            </a:solidFill>
            <a:prstDash val="dot"/>
            <a:round/>
            <a:headEnd type="none" w="sm" len="sm"/>
            <a:tailEnd type="none" w="sm" len="sm"/>
          </a:ln>
        </p:spPr>
      </p:cxnSp>
      <p:sp>
        <p:nvSpPr>
          <p:cNvPr id="955" name="Google Shape;955;p78"/>
          <p:cNvSpPr txBox="1"/>
          <p:nvPr/>
        </p:nvSpPr>
        <p:spPr>
          <a:xfrm>
            <a:off x="10140593" y="6408650"/>
            <a:ext cx="150023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Preview of Sprint 7</a:t>
            </a:r>
            <a:endParaRPr sz="1800" b="0" i="0" u="none" strike="noStrike" cap="none">
              <a:solidFill>
                <a:schemeClr val="dk1"/>
              </a:solidFill>
              <a:latin typeface="Calibri"/>
              <a:ea typeface="Calibri"/>
              <a:cs typeface="Calibri"/>
              <a:sym typeface="Calibri"/>
            </a:endParaRPr>
          </a:p>
        </p:txBody>
      </p:sp>
      <p:grpSp>
        <p:nvGrpSpPr>
          <p:cNvPr id="956" name="Google Shape;956;p78"/>
          <p:cNvGrpSpPr/>
          <p:nvPr/>
        </p:nvGrpSpPr>
        <p:grpSpPr>
          <a:xfrm>
            <a:off x="704826" y="1077415"/>
            <a:ext cx="1301794" cy="5057210"/>
            <a:chOff x="7088474" y="1392482"/>
            <a:chExt cx="1365250" cy="5258585"/>
          </a:xfrm>
        </p:grpSpPr>
        <p:cxnSp>
          <p:nvCxnSpPr>
            <p:cNvPr id="957" name="Google Shape;957;p78"/>
            <p:cNvCxnSpPr/>
            <p:nvPr/>
          </p:nvCxnSpPr>
          <p:spPr>
            <a:xfrm>
              <a:off x="7743145" y="1775857"/>
              <a:ext cx="2173" cy="4875210"/>
            </a:xfrm>
            <a:prstGeom prst="straightConnector1">
              <a:avLst/>
            </a:prstGeom>
            <a:noFill/>
            <a:ln w="12700" cap="flat" cmpd="sng">
              <a:solidFill>
                <a:srgbClr val="A1AEBF"/>
              </a:solidFill>
              <a:prstDash val="solid"/>
              <a:round/>
              <a:headEnd type="none" w="sm" len="sm"/>
              <a:tailEnd type="none" w="sm" len="sm"/>
            </a:ln>
          </p:spPr>
        </p:cxnSp>
        <p:grpSp>
          <p:nvGrpSpPr>
            <p:cNvPr id="958" name="Google Shape;958;p78"/>
            <p:cNvGrpSpPr/>
            <p:nvPr/>
          </p:nvGrpSpPr>
          <p:grpSpPr>
            <a:xfrm>
              <a:off x="7088474" y="1392482"/>
              <a:ext cx="1365250" cy="404102"/>
              <a:chOff x="7209124" y="1424232"/>
              <a:chExt cx="1365250" cy="404102"/>
            </a:xfrm>
          </p:grpSpPr>
          <p:sp>
            <p:nvSpPr>
              <p:cNvPr id="959" name="Google Shape;959;p78"/>
              <p:cNvSpPr/>
              <p:nvPr/>
            </p:nvSpPr>
            <p:spPr>
              <a:xfrm>
                <a:off x="7209124" y="1424232"/>
                <a:ext cx="1365250" cy="344167"/>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960" name="Google Shape;960;p78"/>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961" name="Google Shape;961;p78"/>
          <p:cNvSpPr/>
          <p:nvPr/>
        </p:nvSpPr>
        <p:spPr>
          <a:xfrm>
            <a:off x="1418433" y="2356224"/>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Legal Review</a:t>
            </a:r>
            <a:endParaRPr sz="850" b="0" i="0" u="none" strike="noStrike" cap="none">
              <a:solidFill>
                <a:srgbClr val="000000"/>
              </a:solidFill>
              <a:latin typeface="Source Sans Pro"/>
              <a:ea typeface="Source Sans Pro"/>
              <a:cs typeface="Source Sans Pro"/>
              <a:sym typeface="Source Sans Pro"/>
            </a:endParaRPr>
          </a:p>
        </p:txBody>
      </p:sp>
      <p:sp>
        <p:nvSpPr>
          <p:cNvPr id="962" name="Google Shape;962;p78"/>
          <p:cNvSpPr/>
          <p:nvPr/>
        </p:nvSpPr>
        <p:spPr>
          <a:xfrm>
            <a:off x="3492713" y="4120708"/>
            <a:ext cx="2044670"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Current State Journey Map</a:t>
            </a:r>
            <a:endParaRPr sz="850" b="0" i="0" u="none" strike="noStrike" cap="none">
              <a:solidFill>
                <a:srgbClr val="FDFFFD"/>
              </a:solidFill>
              <a:latin typeface="Source Sans Pro"/>
              <a:ea typeface="Source Sans Pro"/>
              <a:cs typeface="Source Sans Pro"/>
              <a:sym typeface="Source Sans Pro"/>
            </a:endParaRPr>
          </a:p>
        </p:txBody>
      </p:sp>
      <p:sp>
        <p:nvSpPr>
          <p:cNvPr id="963" name="Google Shape;963;p78"/>
          <p:cNvSpPr/>
          <p:nvPr/>
        </p:nvSpPr>
        <p:spPr>
          <a:xfrm>
            <a:off x="5603171" y="3088589"/>
            <a:ext cx="966745" cy="22360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Roadmap</a:t>
            </a:r>
            <a:endParaRPr sz="850" b="0" i="0" u="none" strike="noStrike" cap="none">
              <a:solidFill>
                <a:srgbClr val="FDFFFD"/>
              </a:solidFill>
              <a:latin typeface="Source Sans Pro"/>
              <a:ea typeface="Source Sans Pro"/>
              <a:cs typeface="Source Sans Pro"/>
              <a:sym typeface="Source Sans Pro"/>
            </a:endParaRPr>
          </a:p>
        </p:txBody>
      </p:sp>
      <p:sp>
        <p:nvSpPr>
          <p:cNvPr id="964" name="Google Shape;964;p78"/>
          <p:cNvSpPr/>
          <p:nvPr/>
        </p:nvSpPr>
        <p:spPr>
          <a:xfrm>
            <a:off x="3493370" y="3804974"/>
            <a:ext cx="1982645"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Discovery</a:t>
            </a:r>
            <a:endParaRPr sz="1400" b="0" i="0" u="none" strike="noStrike" cap="none">
              <a:solidFill>
                <a:srgbClr val="000000"/>
              </a:solidFill>
              <a:latin typeface="Arial"/>
              <a:ea typeface="Arial"/>
              <a:cs typeface="Arial"/>
              <a:sym typeface="Arial"/>
            </a:endParaRPr>
          </a:p>
        </p:txBody>
      </p:sp>
      <p:sp>
        <p:nvSpPr>
          <p:cNvPr id="965" name="Google Shape;965;p78"/>
          <p:cNvSpPr/>
          <p:nvPr/>
        </p:nvSpPr>
        <p:spPr>
          <a:xfrm>
            <a:off x="1425665" y="2736290"/>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Opt-in follow up</a:t>
            </a:r>
            <a:endParaRPr sz="850" b="0" i="0" u="none" strike="noStrike" cap="none">
              <a:solidFill>
                <a:srgbClr val="000000"/>
              </a:solidFill>
              <a:latin typeface="Source Sans Pro"/>
              <a:ea typeface="Source Sans Pro"/>
              <a:cs typeface="Source Sans Pro"/>
              <a:sym typeface="Source Sans Pro"/>
            </a:endParaRPr>
          </a:p>
        </p:txBody>
      </p:sp>
      <p:cxnSp>
        <p:nvCxnSpPr>
          <p:cNvPr id="966" name="Google Shape;966;p78"/>
          <p:cNvCxnSpPr/>
          <p:nvPr/>
        </p:nvCxnSpPr>
        <p:spPr>
          <a:xfrm>
            <a:off x="9525177" y="1770654"/>
            <a:ext cx="0" cy="4345725"/>
          </a:xfrm>
          <a:prstGeom prst="straightConnector1">
            <a:avLst/>
          </a:prstGeom>
          <a:noFill/>
          <a:ln w="9525" cap="flat" cmpd="sng">
            <a:solidFill>
              <a:srgbClr val="7F7F7F"/>
            </a:solidFill>
            <a:prstDash val="solid"/>
            <a:round/>
            <a:headEnd type="none" w="sm" len="sm"/>
            <a:tailEnd type="none" w="sm" len="sm"/>
          </a:ln>
        </p:spPr>
      </p:cxnSp>
      <p:sp>
        <p:nvSpPr>
          <p:cNvPr id="967" name="Google Shape;967;p78"/>
          <p:cNvSpPr/>
          <p:nvPr/>
        </p:nvSpPr>
        <p:spPr>
          <a:xfrm>
            <a:off x="1416594" y="2913429"/>
            <a:ext cx="1959634" cy="17642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1095-B: Spanish translation docs</a:t>
            </a:r>
            <a:endParaRPr sz="850" b="0" i="0" u="none" strike="noStrike" cap="none">
              <a:solidFill>
                <a:srgbClr val="000000"/>
              </a:solidFill>
              <a:latin typeface="Source Sans Pro"/>
              <a:ea typeface="Source Sans Pro"/>
              <a:cs typeface="Source Sans Pro"/>
              <a:sym typeface="Source Sans Pro"/>
            </a:endParaRPr>
          </a:p>
        </p:txBody>
      </p:sp>
      <p:sp>
        <p:nvSpPr>
          <p:cNvPr id="968" name="Google Shape;968;p78"/>
          <p:cNvSpPr/>
          <p:nvPr/>
        </p:nvSpPr>
        <p:spPr>
          <a:xfrm>
            <a:off x="1707912" y="3108433"/>
            <a:ext cx="658086" cy="220867"/>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800" b="0" i="0" u="none" strike="noStrike" cap="none">
                <a:solidFill>
                  <a:srgbClr val="FDFFFD"/>
                </a:solidFill>
                <a:latin typeface="Source Sans Pro"/>
                <a:ea typeface="Source Sans Pro"/>
                <a:cs typeface="Source Sans Pro"/>
                <a:sym typeface="Source Sans Pro"/>
              </a:rPr>
              <a:t>HH: Charter</a:t>
            </a:r>
            <a:endParaRPr sz="800" b="0" i="0" u="none" strike="noStrike" cap="none">
              <a:solidFill>
                <a:srgbClr val="000000"/>
              </a:solidFill>
              <a:latin typeface="Source Sans Pro"/>
              <a:ea typeface="Source Sans Pro"/>
              <a:cs typeface="Source Sans Pro"/>
              <a:sym typeface="Source Sans Pro"/>
            </a:endParaRPr>
          </a:p>
        </p:txBody>
      </p:sp>
      <p:sp>
        <p:nvSpPr>
          <p:cNvPr id="969" name="Google Shape;969;p78"/>
          <p:cNvSpPr/>
          <p:nvPr/>
        </p:nvSpPr>
        <p:spPr>
          <a:xfrm>
            <a:off x="9572027" y="5246333"/>
            <a:ext cx="219456" cy="22354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sp>
        <p:nvSpPr>
          <p:cNvPr id="970" name="Google Shape;970;p78"/>
          <p:cNvSpPr txBox="1"/>
          <p:nvPr/>
        </p:nvSpPr>
        <p:spPr>
          <a:xfrm>
            <a:off x="9571454" y="5501547"/>
            <a:ext cx="87113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Source Sans Pro SemiBold"/>
                <a:ea typeface="Source Sans Pro SemiBold"/>
                <a:cs typeface="Source Sans Pro SemiBold"/>
                <a:sym typeface="Source Sans Pro SemiBold"/>
              </a:rPr>
              <a:t>Research Plan Review</a:t>
            </a:r>
            <a:endParaRPr sz="900" b="0" i="0" u="none" strike="noStrike" cap="none">
              <a:solidFill>
                <a:srgbClr val="202120"/>
              </a:solidFill>
              <a:latin typeface="Source Sans Pro SemiBold"/>
              <a:ea typeface="Source Sans Pro SemiBold"/>
              <a:cs typeface="Source Sans Pro SemiBold"/>
              <a:sym typeface="Source Sans Pro SemiBold"/>
            </a:endParaRPr>
          </a:p>
        </p:txBody>
      </p:sp>
      <p:sp>
        <p:nvSpPr>
          <p:cNvPr id="971" name="Google Shape;971;p78"/>
          <p:cNvSpPr/>
          <p:nvPr/>
        </p:nvSpPr>
        <p:spPr>
          <a:xfrm>
            <a:off x="5616380" y="4472663"/>
            <a:ext cx="1882328" cy="286191"/>
          </a:xfrm>
          <a:prstGeom prst="rect">
            <a:avLst/>
          </a:prstGeom>
          <a:solidFill>
            <a:srgbClr val="B9CCE2"/>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chemeClr val="accent1"/>
                </a:solidFill>
                <a:latin typeface="Source Sans Pro"/>
                <a:ea typeface="Source Sans Pro"/>
                <a:cs typeface="Source Sans Pro"/>
                <a:sym typeface="Source Sans Pro"/>
              </a:rPr>
              <a:t>HH: Stakeholder Interviews</a:t>
            </a:r>
            <a:endParaRPr sz="1400" b="0" i="0" u="none" strike="noStrike" cap="none">
              <a:solidFill>
                <a:schemeClr val="accent1"/>
              </a:solidFill>
              <a:latin typeface="Arial"/>
              <a:ea typeface="Arial"/>
              <a:cs typeface="Arial"/>
              <a:sym typeface="Arial"/>
            </a:endParaRPr>
          </a:p>
        </p:txBody>
      </p:sp>
      <p:sp>
        <p:nvSpPr>
          <p:cNvPr id="972" name="Google Shape;972;p78"/>
          <p:cNvSpPr/>
          <p:nvPr/>
        </p:nvSpPr>
        <p:spPr>
          <a:xfrm>
            <a:off x="5603827" y="3813140"/>
            <a:ext cx="1903481" cy="286191"/>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850"/>
              <a:buFont typeface="Arial"/>
              <a:buNone/>
            </a:pPr>
            <a:r>
              <a:rPr lang="en-US" sz="850" b="0" i="0" u="none" strike="noStrike" cap="none">
                <a:solidFill>
                  <a:srgbClr val="FDFFFD"/>
                </a:solidFill>
                <a:latin typeface="Source Sans Pro"/>
                <a:ea typeface="Source Sans Pro"/>
                <a:cs typeface="Source Sans Pro"/>
                <a:sym typeface="Source Sans Pro"/>
              </a:rPr>
              <a:t>HH: Stakeholder Interviews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
          <p:cNvSpPr txBox="1"/>
          <p:nvPr/>
        </p:nvSpPr>
        <p:spPr>
          <a:xfrm>
            <a:off x="7256193" y="5211973"/>
            <a:ext cx="4686435" cy="430847"/>
          </a:xfrm>
          <a:prstGeom prst="rect">
            <a:avLst/>
          </a:prstGeom>
          <a:solidFill>
            <a:schemeClr val="accent6"/>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2"/>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255" name="Google Shape;255;p4"/>
          <p:cNvSpPr txBox="1">
            <a:spLocks noGrp="1"/>
          </p:cNvSpPr>
          <p:nvPr>
            <p:ph type="title"/>
          </p:nvPr>
        </p:nvSpPr>
        <p:spPr>
          <a:xfrm>
            <a:off x="312812" y="373491"/>
            <a:ext cx="11353800" cy="747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CEDAR TO1 Overview</a:t>
            </a:r>
            <a:endParaRPr/>
          </a:p>
        </p:txBody>
      </p:sp>
      <p:sp>
        <p:nvSpPr>
          <p:cNvPr id="256" name="Google Shape;256;p4"/>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4</a:t>
            </a:fld>
            <a:endParaRPr>
              <a:latin typeface="Source Sans Pro"/>
              <a:ea typeface="Source Sans Pro"/>
              <a:cs typeface="Source Sans Pro"/>
              <a:sym typeface="Source Sans Pro"/>
            </a:endParaRPr>
          </a:p>
        </p:txBody>
      </p:sp>
      <p:sp>
        <p:nvSpPr>
          <p:cNvPr id="257" name="Google Shape;257;p4"/>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Introduction</a:t>
            </a:r>
            <a:endParaRPr sz="1800" b="0" i="0" u="none" strike="noStrike" cap="none">
              <a:solidFill>
                <a:schemeClr val="dk1"/>
              </a:solidFill>
              <a:latin typeface="Calibri"/>
              <a:ea typeface="Calibri"/>
              <a:cs typeface="Calibri"/>
              <a:sym typeface="Calibri"/>
            </a:endParaRPr>
          </a:p>
        </p:txBody>
      </p:sp>
      <p:cxnSp>
        <p:nvCxnSpPr>
          <p:cNvPr id="258" name="Google Shape;258;p4"/>
          <p:cNvCxnSpPr/>
          <p:nvPr/>
        </p:nvCxnSpPr>
        <p:spPr>
          <a:xfrm>
            <a:off x="809439" y="1918813"/>
            <a:ext cx="3178432" cy="11963"/>
          </a:xfrm>
          <a:prstGeom prst="straightConnector1">
            <a:avLst/>
          </a:prstGeom>
          <a:noFill/>
          <a:ln w="9525" cap="flat" cmpd="sng">
            <a:solidFill>
              <a:srgbClr val="232B34"/>
            </a:solidFill>
            <a:prstDash val="solid"/>
            <a:round/>
            <a:headEnd type="none" w="sm" len="sm"/>
            <a:tailEnd type="none" w="sm" len="sm"/>
          </a:ln>
        </p:spPr>
      </p:cxnSp>
      <p:cxnSp>
        <p:nvCxnSpPr>
          <p:cNvPr id="259" name="Google Shape;259;p4"/>
          <p:cNvCxnSpPr/>
          <p:nvPr/>
        </p:nvCxnSpPr>
        <p:spPr>
          <a:xfrm rot="10800000" flipH="1">
            <a:off x="4128105" y="1925163"/>
            <a:ext cx="7087170" cy="32"/>
          </a:xfrm>
          <a:prstGeom prst="straightConnector1">
            <a:avLst/>
          </a:prstGeom>
          <a:noFill/>
          <a:ln w="9525" cap="flat" cmpd="sng">
            <a:solidFill>
              <a:srgbClr val="232B34"/>
            </a:solidFill>
            <a:prstDash val="solid"/>
            <a:round/>
            <a:headEnd type="none" w="sm" len="sm"/>
            <a:tailEnd type="none" w="sm" len="sm"/>
          </a:ln>
        </p:spPr>
      </p:cxnSp>
      <p:sp>
        <p:nvSpPr>
          <p:cNvPr id="260" name="Google Shape;260;p4"/>
          <p:cNvSpPr txBox="1"/>
          <p:nvPr/>
        </p:nvSpPr>
        <p:spPr>
          <a:xfrm>
            <a:off x="81336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0</a:t>
            </a:r>
            <a:endParaRPr sz="1200" b="0" i="0" u="none" strike="noStrike" cap="none">
              <a:solidFill>
                <a:schemeClr val="dk2"/>
              </a:solidFill>
              <a:latin typeface="Source Sans Pro"/>
              <a:ea typeface="Source Sans Pro"/>
              <a:cs typeface="Source Sans Pro"/>
              <a:sym typeface="Source Sans Pro"/>
            </a:endParaRPr>
          </a:p>
        </p:txBody>
      </p:sp>
      <p:sp>
        <p:nvSpPr>
          <p:cNvPr id="261" name="Google Shape;261;p4"/>
          <p:cNvSpPr txBox="1"/>
          <p:nvPr/>
        </p:nvSpPr>
        <p:spPr>
          <a:xfrm>
            <a:off x="1215777"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262" name="Google Shape;262;p4"/>
          <p:cNvSpPr txBox="1"/>
          <p:nvPr/>
        </p:nvSpPr>
        <p:spPr>
          <a:xfrm>
            <a:off x="1618194"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263" name="Google Shape;263;p4"/>
          <p:cNvSpPr txBox="1"/>
          <p:nvPr/>
        </p:nvSpPr>
        <p:spPr>
          <a:xfrm>
            <a:off x="2020611"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264" name="Google Shape;264;p4"/>
          <p:cNvSpPr txBox="1"/>
          <p:nvPr/>
        </p:nvSpPr>
        <p:spPr>
          <a:xfrm>
            <a:off x="2423028"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265" name="Google Shape;265;p4"/>
          <p:cNvSpPr txBox="1"/>
          <p:nvPr/>
        </p:nvSpPr>
        <p:spPr>
          <a:xfrm>
            <a:off x="2825445"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266" name="Google Shape;266;p4"/>
          <p:cNvSpPr txBox="1"/>
          <p:nvPr/>
        </p:nvSpPr>
        <p:spPr>
          <a:xfrm>
            <a:off x="3227862"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267" name="Google Shape;267;p4"/>
          <p:cNvSpPr txBox="1"/>
          <p:nvPr/>
        </p:nvSpPr>
        <p:spPr>
          <a:xfrm>
            <a:off x="3630279"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268" name="Google Shape;268;p4"/>
          <p:cNvSpPr txBox="1"/>
          <p:nvPr/>
        </p:nvSpPr>
        <p:spPr>
          <a:xfrm>
            <a:off x="811007" y="2735171"/>
            <a:ext cx="709686"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Sep</a:t>
            </a:r>
            <a:endParaRPr sz="1200" b="0" i="0" u="none" strike="noStrike" cap="none">
              <a:solidFill>
                <a:schemeClr val="lt1"/>
              </a:solidFill>
              <a:latin typeface="Source Sans Pro"/>
              <a:ea typeface="Source Sans Pro"/>
              <a:cs typeface="Source Sans Pro"/>
              <a:sym typeface="Source Sans Pro"/>
            </a:endParaRPr>
          </a:p>
        </p:txBody>
      </p:sp>
      <p:sp>
        <p:nvSpPr>
          <p:cNvPr id="269" name="Google Shape;269;p4"/>
          <p:cNvSpPr txBox="1"/>
          <p:nvPr/>
        </p:nvSpPr>
        <p:spPr>
          <a:xfrm>
            <a:off x="1548228" y="2735061"/>
            <a:ext cx="95056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Oct</a:t>
            </a:r>
            <a:endParaRPr sz="1200" b="0" i="0" u="none" strike="noStrike" cap="none">
              <a:solidFill>
                <a:schemeClr val="lt1"/>
              </a:solidFill>
              <a:latin typeface="Source Sans Pro"/>
              <a:ea typeface="Source Sans Pro"/>
              <a:cs typeface="Source Sans Pro"/>
              <a:sym typeface="Source Sans Pro"/>
            </a:endParaRPr>
          </a:p>
        </p:txBody>
      </p:sp>
      <p:sp>
        <p:nvSpPr>
          <p:cNvPr id="270" name="Google Shape;270;p4"/>
          <p:cNvSpPr txBox="1"/>
          <p:nvPr/>
        </p:nvSpPr>
        <p:spPr>
          <a:xfrm>
            <a:off x="2526328" y="2735061"/>
            <a:ext cx="674234"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Nov</a:t>
            </a:r>
            <a:endParaRPr sz="1200" b="0" i="0" u="none" strike="noStrike" cap="none">
              <a:solidFill>
                <a:schemeClr val="lt1"/>
              </a:solidFill>
              <a:latin typeface="Source Sans Pro"/>
              <a:ea typeface="Source Sans Pro"/>
              <a:cs typeface="Source Sans Pro"/>
              <a:sym typeface="Source Sans Pro"/>
            </a:endParaRPr>
          </a:p>
        </p:txBody>
      </p:sp>
      <p:sp>
        <p:nvSpPr>
          <p:cNvPr id="271" name="Google Shape;271;p4"/>
          <p:cNvSpPr txBox="1"/>
          <p:nvPr/>
        </p:nvSpPr>
        <p:spPr>
          <a:xfrm>
            <a:off x="3228097" y="2735061"/>
            <a:ext cx="87247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Dec</a:t>
            </a:r>
            <a:endParaRPr sz="1200" b="0" i="0" u="none" strike="noStrike" cap="none">
              <a:solidFill>
                <a:schemeClr val="lt1"/>
              </a:solidFill>
              <a:latin typeface="Source Sans Pro"/>
              <a:ea typeface="Source Sans Pro"/>
              <a:cs typeface="Source Sans Pro"/>
              <a:sym typeface="Source Sans Pro"/>
            </a:endParaRPr>
          </a:p>
        </p:txBody>
      </p:sp>
      <p:sp>
        <p:nvSpPr>
          <p:cNvPr id="272" name="Google Shape;272;p4"/>
          <p:cNvSpPr txBox="1"/>
          <p:nvPr/>
        </p:nvSpPr>
        <p:spPr>
          <a:xfrm>
            <a:off x="4032696"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273" name="Google Shape;273;p4"/>
          <p:cNvSpPr txBox="1"/>
          <p:nvPr/>
        </p:nvSpPr>
        <p:spPr>
          <a:xfrm>
            <a:off x="4435113"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274" name="Google Shape;274;p4"/>
          <p:cNvSpPr txBox="1"/>
          <p:nvPr/>
        </p:nvSpPr>
        <p:spPr>
          <a:xfrm>
            <a:off x="4837530" y="2261330"/>
            <a:ext cx="357592" cy="233842"/>
          </a:xfrm>
          <a:prstGeom prst="rect">
            <a:avLst/>
          </a:prstGeom>
          <a:solidFill>
            <a:srgbClr val="CED5E0"/>
          </a:solidFill>
          <a:ln w="9525" cap="flat" cmpd="sng">
            <a:solidFill>
              <a:schemeClr val="lt2"/>
            </a:solidFill>
            <a:prstDash val="solid"/>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275" name="Google Shape;275;p4"/>
          <p:cNvSpPr txBox="1"/>
          <p:nvPr/>
        </p:nvSpPr>
        <p:spPr>
          <a:xfrm>
            <a:off x="523994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11</a:t>
            </a:r>
            <a:endParaRPr sz="1200" b="0" i="0" u="none" strike="noStrike" cap="none">
              <a:solidFill>
                <a:schemeClr val="dk2"/>
              </a:solidFill>
              <a:latin typeface="Source Sans Pro"/>
              <a:ea typeface="Source Sans Pro"/>
              <a:cs typeface="Source Sans Pro"/>
              <a:sym typeface="Source Sans Pro"/>
            </a:endParaRPr>
          </a:p>
        </p:txBody>
      </p:sp>
      <p:sp>
        <p:nvSpPr>
          <p:cNvPr id="276" name="Google Shape;276;p4"/>
          <p:cNvSpPr txBox="1"/>
          <p:nvPr/>
        </p:nvSpPr>
        <p:spPr>
          <a:xfrm>
            <a:off x="4128105" y="2735171"/>
            <a:ext cx="1014301" cy="233842"/>
          </a:xfrm>
          <a:prstGeom prst="rect">
            <a:avLst/>
          </a:prstGeom>
          <a:solidFill>
            <a:schemeClr val="accent1"/>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Jan</a:t>
            </a:r>
            <a:endParaRPr sz="1200" b="0" i="0" u="none" strike="noStrike" cap="none">
              <a:solidFill>
                <a:schemeClr val="lt1"/>
              </a:solidFill>
              <a:latin typeface="Source Sans Pro"/>
              <a:ea typeface="Source Sans Pro"/>
              <a:cs typeface="Source Sans Pro"/>
              <a:sym typeface="Source Sans Pro"/>
            </a:endParaRPr>
          </a:p>
        </p:txBody>
      </p:sp>
      <p:sp>
        <p:nvSpPr>
          <p:cNvPr id="277" name="Google Shape;277;p4"/>
          <p:cNvSpPr txBox="1"/>
          <p:nvPr/>
        </p:nvSpPr>
        <p:spPr>
          <a:xfrm>
            <a:off x="5176293" y="2735061"/>
            <a:ext cx="713232"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Feb</a:t>
            </a:r>
            <a:endParaRPr sz="1200" b="0" i="0" u="none" strike="noStrike" cap="none">
              <a:solidFill>
                <a:srgbClr val="FDFFFD"/>
              </a:solidFill>
              <a:latin typeface="Source Sans Pro"/>
              <a:ea typeface="Source Sans Pro"/>
              <a:cs typeface="Source Sans Pro"/>
              <a:sym typeface="Source Sans Pro"/>
            </a:endParaRPr>
          </a:p>
        </p:txBody>
      </p:sp>
      <p:sp>
        <p:nvSpPr>
          <p:cNvPr id="278" name="Google Shape;278;p4"/>
          <p:cNvSpPr txBox="1"/>
          <p:nvPr/>
        </p:nvSpPr>
        <p:spPr>
          <a:xfrm>
            <a:off x="813360" y="3297330"/>
            <a:ext cx="3801217" cy="458547"/>
          </a:xfrm>
          <a:prstGeom prst="rect">
            <a:avLst/>
          </a:prstGeom>
          <a:solidFill>
            <a:srgbClr val="7185A0"/>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FFFFFF"/>
              </a:buClr>
              <a:buSzPts val="1400"/>
              <a:buFont typeface="PT Serif"/>
              <a:buNone/>
            </a:pPr>
            <a:r>
              <a:rPr lang="en-US" sz="1200" b="1" i="0" u="none" strike="noStrike" cap="none">
                <a:solidFill>
                  <a:srgbClr val="FFFFFF"/>
                </a:solidFill>
                <a:latin typeface="Source Sans Pro"/>
                <a:ea typeface="Source Sans Pro"/>
                <a:cs typeface="Source Sans Pro"/>
                <a:sym typeface="Source Sans Pro"/>
              </a:rPr>
              <a:t>DHM - Health Apartment</a:t>
            </a:r>
            <a:endParaRPr sz="1200" b="1" i="0" u="none" strike="noStrike" cap="none">
              <a:solidFill>
                <a:srgbClr val="FFFFFF"/>
              </a:solidFill>
              <a:latin typeface="Source Sans Pro"/>
              <a:ea typeface="Source Sans Pro"/>
              <a:cs typeface="Source Sans Pro"/>
              <a:sym typeface="Source Sans Pro"/>
            </a:endParaRPr>
          </a:p>
        </p:txBody>
      </p:sp>
      <p:sp>
        <p:nvSpPr>
          <p:cNvPr id="279" name="Google Shape;279;p4"/>
          <p:cNvSpPr txBox="1"/>
          <p:nvPr/>
        </p:nvSpPr>
        <p:spPr>
          <a:xfrm>
            <a:off x="163866" y="1689035"/>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PHASE</a:t>
            </a:r>
            <a:endParaRPr sz="1400" b="0" i="0" u="none" strike="noStrike" cap="none">
              <a:solidFill>
                <a:srgbClr val="000000"/>
              </a:solidFill>
              <a:latin typeface="Arial"/>
              <a:ea typeface="Arial"/>
              <a:cs typeface="Arial"/>
              <a:sym typeface="Arial"/>
            </a:endParaRPr>
          </a:p>
        </p:txBody>
      </p:sp>
      <p:sp>
        <p:nvSpPr>
          <p:cNvPr id="280" name="Google Shape;280;p4"/>
          <p:cNvSpPr txBox="1"/>
          <p:nvPr/>
        </p:nvSpPr>
        <p:spPr>
          <a:xfrm>
            <a:off x="162962" y="230181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SPRINT</a:t>
            </a:r>
            <a:endParaRPr sz="1400" b="0" i="0" u="none" strike="noStrike" cap="none">
              <a:solidFill>
                <a:srgbClr val="000000"/>
              </a:solidFill>
              <a:latin typeface="Arial"/>
              <a:ea typeface="Arial"/>
              <a:cs typeface="Arial"/>
              <a:sym typeface="Arial"/>
            </a:endParaRPr>
          </a:p>
        </p:txBody>
      </p:sp>
      <p:sp>
        <p:nvSpPr>
          <p:cNvPr id="281" name="Google Shape;281;p4"/>
          <p:cNvSpPr txBox="1"/>
          <p:nvPr/>
        </p:nvSpPr>
        <p:spPr>
          <a:xfrm>
            <a:off x="163866" y="2795228"/>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282" name="Google Shape;282;p4"/>
          <p:cNvSpPr txBox="1"/>
          <p:nvPr/>
        </p:nvSpPr>
        <p:spPr>
          <a:xfrm>
            <a:off x="163866" y="345944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283" name="Google Shape;283;p4"/>
          <p:cNvSpPr txBox="1"/>
          <p:nvPr/>
        </p:nvSpPr>
        <p:spPr>
          <a:xfrm>
            <a:off x="564236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12</a:t>
            </a:r>
            <a:endParaRPr sz="1200" b="0" i="0" u="none" strike="noStrike" cap="none">
              <a:solidFill>
                <a:schemeClr val="dk2"/>
              </a:solidFill>
              <a:latin typeface="Source Sans Pro"/>
              <a:ea typeface="Source Sans Pro"/>
              <a:cs typeface="Source Sans Pro"/>
              <a:sym typeface="Source Sans Pro"/>
            </a:endParaRPr>
          </a:p>
        </p:txBody>
      </p:sp>
      <p:sp>
        <p:nvSpPr>
          <p:cNvPr id="284" name="Google Shape;284;p4"/>
          <p:cNvSpPr txBox="1"/>
          <p:nvPr/>
        </p:nvSpPr>
        <p:spPr>
          <a:xfrm>
            <a:off x="604478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13</a:t>
            </a:r>
            <a:endParaRPr sz="1200" b="0" i="0" u="none" strike="noStrike" cap="none">
              <a:solidFill>
                <a:schemeClr val="dk2"/>
              </a:solidFill>
              <a:latin typeface="Source Sans Pro"/>
              <a:ea typeface="Source Sans Pro"/>
              <a:cs typeface="Source Sans Pro"/>
              <a:sym typeface="Source Sans Pro"/>
            </a:endParaRPr>
          </a:p>
        </p:txBody>
      </p:sp>
      <p:sp>
        <p:nvSpPr>
          <p:cNvPr id="285" name="Google Shape;285;p4"/>
          <p:cNvSpPr txBox="1"/>
          <p:nvPr/>
        </p:nvSpPr>
        <p:spPr>
          <a:xfrm>
            <a:off x="644719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14</a:t>
            </a:r>
            <a:endParaRPr sz="1200" b="0" i="0" u="none" strike="noStrike" cap="none">
              <a:solidFill>
                <a:schemeClr val="dk2"/>
              </a:solidFill>
              <a:latin typeface="Source Sans Pro"/>
              <a:ea typeface="Source Sans Pro"/>
              <a:cs typeface="Source Sans Pro"/>
              <a:sym typeface="Source Sans Pro"/>
            </a:endParaRPr>
          </a:p>
        </p:txBody>
      </p:sp>
      <p:sp>
        <p:nvSpPr>
          <p:cNvPr id="286" name="Google Shape;286;p4"/>
          <p:cNvSpPr txBox="1"/>
          <p:nvPr/>
        </p:nvSpPr>
        <p:spPr>
          <a:xfrm>
            <a:off x="684961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15</a:t>
            </a:r>
            <a:endParaRPr sz="1200" b="0" i="0" u="none" strike="noStrike" cap="none">
              <a:solidFill>
                <a:schemeClr val="dk2"/>
              </a:solidFill>
              <a:latin typeface="Source Sans Pro"/>
              <a:ea typeface="Source Sans Pro"/>
              <a:cs typeface="Source Sans Pro"/>
              <a:sym typeface="Source Sans Pro"/>
            </a:endParaRPr>
          </a:p>
        </p:txBody>
      </p:sp>
      <p:sp>
        <p:nvSpPr>
          <p:cNvPr id="287" name="Google Shape;287;p4"/>
          <p:cNvSpPr txBox="1"/>
          <p:nvPr/>
        </p:nvSpPr>
        <p:spPr>
          <a:xfrm>
            <a:off x="5907336" y="2735171"/>
            <a:ext cx="709687" cy="240192"/>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FDFFFD"/>
                </a:solidFill>
                <a:latin typeface="Source Sans Pro"/>
                <a:ea typeface="Source Sans Pro"/>
                <a:cs typeface="Source Sans Pro"/>
                <a:sym typeface="Source Sans Pro"/>
              </a:rPr>
              <a:t>Mar</a:t>
            </a:r>
            <a:endParaRPr sz="1200" b="0" i="0" u="none" strike="noStrike" cap="none">
              <a:solidFill>
                <a:srgbClr val="FDFFFD"/>
              </a:solidFill>
              <a:latin typeface="Source Sans Pro"/>
              <a:ea typeface="Source Sans Pro"/>
              <a:cs typeface="Source Sans Pro"/>
              <a:sym typeface="Source Sans Pro"/>
            </a:endParaRPr>
          </a:p>
        </p:txBody>
      </p:sp>
      <p:sp>
        <p:nvSpPr>
          <p:cNvPr id="288" name="Google Shape;288;p4"/>
          <p:cNvSpPr txBox="1"/>
          <p:nvPr/>
        </p:nvSpPr>
        <p:spPr>
          <a:xfrm>
            <a:off x="6663676" y="2735171"/>
            <a:ext cx="823894"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289" name="Google Shape;289;p4"/>
          <p:cNvSpPr txBox="1"/>
          <p:nvPr/>
        </p:nvSpPr>
        <p:spPr>
          <a:xfrm>
            <a:off x="7252032"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16</a:t>
            </a:r>
            <a:endParaRPr sz="1200" b="0" i="0" u="none" strike="noStrike" cap="none">
              <a:solidFill>
                <a:schemeClr val="dk2"/>
              </a:solidFill>
              <a:latin typeface="Source Sans Pro"/>
              <a:ea typeface="Source Sans Pro"/>
              <a:cs typeface="Source Sans Pro"/>
              <a:sym typeface="Source Sans Pro"/>
            </a:endParaRPr>
          </a:p>
        </p:txBody>
      </p:sp>
      <p:sp>
        <p:nvSpPr>
          <p:cNvPr id="290" name="Google Shape;290;p4"/>
          <p:cNvSpPr txBox="1"/>
          <p:nvPr/>
        </p:nvSpPr>
        <p:spPr>
          <a:xfrm>
            <a:off x="7654449"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17</a:t>
            </a:r>
            <a:endParaRPr sz="1200" b="0" i="0" u="none" strike="noStrike" cap="none">
              <a:solidFill>
                <a:schemeClr val="dk2"/>
              </a:solidFill>
              <a:latin typeface="Source Sans Pro"/>
              <a:ea typeface="Source Sans Pro"/>
              <a:cs typeface="Source Sans Pro"/>
              <a:sym typeface="Source Sans Pro"/>
            </a:endParaRPr>
          </a:p>
        </p:txBody>
      </p:sp>
      <p:sp>
        <p:nvSpPr>
          <p:cNvPr id="291" name="Google Shape;291;p4"/>
          <p:cNvSpPr txBox="1"/>
          <p:nvPr/>
        </p:nvSpPr>
        <p:spPr>
          <a:xfrm>
            <a:off x="8056866"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18</a:t>
            </a:r>
            <a:endParaRPr sz="1200" b="0" i="0" u="none" strike="noStrike" cap="none">
              <a:solidFill>
                <a:schemeClr val="dk2"/>
              </a:solidFill>
              <a:latin typeface="Source Sans Pro"/>
              <a:ea typeface="Source Sans Pro"/>
              <a:cs typeface="Source Sans Pro"/>
              <a:sym typeface="Source Sans Pro"/>
            </a:endParaRPr>
          </a:p>
        </p:txBody>
      </p:sp>
      <p:sp>
        <p:nvSpPr>
          <p:cNvPr id="292" name="Google Shape;292;p4"/>
          <p:cNvSpPr txBox="1"/>
          <p:nvPr/>
        </p:nvSpPr>
        <p:spPr>
          <a:xfrm>
            <a:off x="845928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19</a:t>
            </a:r>
            <a:endParaRPr sz="1200" b="0" i="0" u="none" strike="noStrike" cap="none">
              <a:solidFill>
                <a:schemeClr val="dk2"/>
              </a:solidFill>
              <a:latin typeface="Source Sans Pro"/>
              <a:ea typeface="Source Sans Pro"/>
              <a:cs typeface="Source Sans Pro"/>
              <a:sym typeface="Source Sans Pro"/>
            </a:endParaRPr>
          </a:p>
        </p:txBody>
      </p:sp>
      <p:sp>
        <p:nvSpPr>
          <p:cNvPr id="293" name="Google Shape;293;p4"/>
          <p:cNvSpPr txBox="1"/>
          <p:nvPr/>
        </p:nvSpPr>
        <p:spPr>
          <a:xfrm>
            <a:off x="8861700"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20</a:t>
            </a:r>
            <a:endParaRPr sz="1200" b="0" i="0" u="none" strike="noStrike" cap="none">
              <a:solidFill>
                <a:schemeClr val="dk2"/>
              </a:solidFill>
              <a:latin typeface="Source Sans Pro"/>
              <a:ea typeface="Source Sans Pro"/>
              <a:cs typeface="Source Sans Pro"/>
              <a:sym typeface="Source Sans Pro"/>
            </a:endParaRPr>
          </a:p>
        </p:txBody>
      </p:sp>
      <p:sp>
        <p:nvSpPr>
          <p:cNvPr id="294" name="Google Shape;294;p4"/>
          <p:cNvSpPr txBox="1"/>
          <p:nvPr/>
        </p:nvSpPr>
        <p:spPr>
          <a:xfrm>
            <a:off x="9264117"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21</a:t>
            </a:r>
            <a:endParaRPr sz="1200" b="0" i="0" u="none" strike="noStrike" cap="none">
              <a:solidFill>
                <a:schemeClr val="dk2"/>
              </a:solidFill>
              <a:latin typeface="Source Sans Pro"/>
              <a:ea typeface="Source Sans Pro"/>
              <a:cs typeface="Source Sans Pro"/>
              <a:sym typeface="Source Sans Pro"/>
            </a:endParaRPr>
          </a:p>
        </p:txBody>
      </p:sp>
      <p:sp>
        <p:nvSpPr>
          <p:cNvPr id="295" name="Google Shape;295;p4"/>
          <p:cNvSpPr txBox="1"/>
          <p:nvPr/>
        </p:nvSpPr>
        <p:spPr>
          <a:xfrm>
            <a:off x="9666534"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22</a:t>
            </a:r>
            <a:endParaRPr sz="1200" b="0" i="0" u="none" strike="noStrike" cap="none">
              <a:solidFill>
                <a:schemeClr val="dk2"/>
              </a:solidFill>
              <a:latin typeface="Source Sans Pro"/>
              <a:ea typeface="Source Sans Pro"/>
              <a:cs typeface="Source Sans Pro"/>
              <a:sym typeface="Source Sans Pro"/>
            </a:endParaRPr>
          </a:p>
        </p:txBody>
      </p:sp>
      <p:sp>
        <p:nvSpPr>
          <p:cNvPr id="296" name="Google Shape;296;p4"/>
          <p:cNvSpPr txBox="1"/>
          <p:nvPr/>
        </p:nvSpPr>
        <p:spPr>
          <a:xfrm>
            <a:off x="10068951"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23</a:t>
            </a:r>
            <a:endParaRPr sz="1200" b="0" i="0" u="none" strike="noStrike" cap="none">
              <a:solidFill>
                <a:schemeClr val="dk2"/>
              </a:solidFill>
              <a:latin typeface="Source Sans Pro"/>
              <a:ea typeface="Source Sans Pro"/>
              <a:cs typeface="Source Sans Pro"/>
              <a:sym typeface="Source Sans Pro"/>
            </a:endParaRPr>
          </a:p>
        </p:txBody>
      </p:sp>
      <p:sp>
        <p:nvSpPr>
          <p:cNvPr id="297" name="Google Shape;297;p4"/>
          <p:cNvSpPr txBox="1"/>
          <p:nvPr/>
        </p:nvSpPr>
        <p:spPr>
          <a:xfrm>
            <a:off x="10471368"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24</a:t>
            </a:r>
            <a:endParaRPr sz="1200" b="0" i="0" u="none" strike="noStrike" cap="none">
              <a:solidFill>
                <a:schemeClr val="dk2"/>
              </a:solidFill>
              <a:latin typeface="Source Sans Pro"/>
              <a:ea typeface="Source Sans Pro"/>
              <a:cs typeface="Source Sans Pro"/>
              <a:sym typeface="Source Sans Pro"/>
            </a:endParaRPr>
          </a:p>
        </p:txBody>
      </p:sp>
      <p:sp>
        <p:nvSpPr>
          <p:cNvPr id="298" name="Google Shape;298;p4"/>
          <p:cNvSpPr txBox="1"/>
          <p:nvPr/>
        </p:nvSpPr>
        <p:spPr>
          <a:xfrm>
            <a:off x="10873785"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25</a:t>
            </a:r>
            <a:endParaRPr sz="1200" b="0" i="0" u="none" strike="noStrike" cap="none">
              <a:solidFill>
                <a:schemeClr val="dk2"/>
              </a:solidFill>
              <a:latin typeface="Source Sans Pro"/>
              <a:ea typeface="Source Sans Pro"/>
              <a:cs typeface="Source Sans Pro"/>
              <a:sym typeface="Source Sans Pro"/>
            </a:endParaRPr>
          </a:p>
        </p:txBody>
      </p:sp>
      <p:sp>
        <p:nvSpPr>
          <p:cNvPr id="299" name="Google Shape;299;p4"/>
          <p:cNvSpPr txBox="1"/>
          <p:nvPr/>
        </p:nvSpPr>
        <p:spPr>
          <a:xfrm>
            <a:off x="7529025" y="2735171"/>
            <a:ext cx="885433"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00" name="Google Shape;300;p4"/>
          <p:cNvSpPr txBox="1"/>
          <p:nvPr/>
        </p:nvSpPr>
        <p:spPr>
          <a:xfrm>
            <a:off x="8467130" y="2735171"/>
            <a:ext cx="774989"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01" name="Google Shape;301;p4"/>
          <p:cNvSpPr txBox="1"/>
          <p:nvPr/>
        </p:nvSpPr>
        <p:spPr>
          <a:xfrm>
            <a:off x="9283052"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02" name="Google Shape;302;p4"/>
          <p:cNvSpPr txBox="1"/>
          <p:nvPr/>
        </p:nvSpPr>
        <p:spPr>
          <a:xfrm>
            <a:off x="10188457"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03" name="Google Shape;303;p4"/>
          <p:cNvSpPr txBox="1"/>
          <p:nvPr/>
        </p:nvSpPr>
        <p:spPr>
          <a:xfrm>
            <a:off x="4653799" y="3898925"/>
            <a:ext cx="4545600" cy="430800"/>
          </a:xfrm>
          <a:prstGeom prst="rect">
            <a:avLst/>
          </a:prstGeom>
          <a:solidFill>
            <a:srgbClr val="B9CCE2"/>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chemeClr val="lt1"/>
              </a:buClr>
              <a:buSzPts val="1200"/>
              <a:buFont typeface="Source Sans Pro"/>
              <a:buNone/>
            </a:pPr>
            <a:r>
              <a:rPr lang="en-US" sz="1200" b="1" i="0" u="none" strike="noStrike" cap="none">
                <a:solidFill>
                  <a:schemeClr val="dk1"/>
                </a:solidFill>
                <a:latin typeface="Source Sans Pro"/>
                <a:ea typeface="Source Sans Pro"/>
                <a:cs typeface="Source Sans Pro"/>
                <a:sym typeface="Source Sans Pro"/>
              </a:rPr>
              <a:t>1095-B Form</a:t>
            </a:r>
            <a:endParaRPr sz="1200" b="1" i="0" u="none" strike="noStrike" cap="none">
              <a:solidFill>
                <a:schemeClr val="dk1"/>
              </a:solidFill>
              <a:latin typeface="Source Sans Pro"/>
              <a:ea typeface="Source Sans Pro"/>
              <a:cs typeface="Source Sans Pro"/>
              <a:sym typeface="Source Sans Pro"/>
            </a:endParaRPr>
          </a:p>
        </p:txBody>
      </p:sp>
      <p:sp>
        <p:nvSpPr>
          <p:cNvPr id="304" name="Google Shape;304;p4"/>
          <p:cNvSpPr txBox="1"/>
          <p:nvPr/>
        </p:nvSpPr>
        <p:spPr>
          <a:xfrm>
            <a:off x="6164607" y="4476968"/>
            <a:ext cx="1054581" cy="615513"/>
          </a:xfrm>
          <a:prstGeom prst="rect">
            <a:avLst/>
          </a:prstGeom>
          <a:solidFill>
            <a:srgbClr val="A1AEBF"/>
          </a:solid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ource Sans Pro"/>
                <a:ea typeface="Source Sans Pro"/>
                <a:cs typeface="Source Sans Pro"/>
                <a:sym typeface="Source Sans Pro"/>
              </a:rPr>
              <a:t>Community Care</a:t>
            </a:r>
            <a:endParaRPr sz="1200" b="1" i="0" u="none" strike="noStrike" cap="none">
              <a:solidFill>
                <a:schemeClr val="lt1"/>
              </a:solidFill>
              <a:latin typeface="Source Sans Pro"/>
              <a:ea typeface="Source Sans Pro"/>
              <a:cs typeface="Source Sans Pro"/>
              <a:sym typeface="Source Sans Pro"/>
            </a:endParaRPr>
          </a:p>
        </p:txBody>
      </p:sp>
      <p:sp>
        <p:nvSpPr>
          <p:cNvPr id="305" name="Google Shape;305;p4"/>
          <p:cNvSpPr txBox="1"/>
          <p:nvPr/>
        </p:nvSpPr>
        <p:spPr>
          <a:xfrm>
            <a:off x="4032696" y="156473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sp>
        <p:nvSpPr>
          <p:cNvPr id="306" name="Google Shape;306;p4"/>
          <p:cNvSpPr txBox="1"/>
          <p:nvPr/>
        </p:nvSpPr>
        <p:spPr>
          <a:xfrm>
            <a:off x="711013" y="156638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2021</a:t>
            </a:r>
            <a:endParaRPr sz="1800" b="0" i="0" u="none" strike="noStrike" cap="none">
              <a:solidFill>
                <a:schemeClr val="dk1"/>
              </a:solidFill>
              <a:latin typeface="Calibri"/>
              <a:ea typeface="Calibri"/>
              <a:cs typeface="Calibri"/>
              <a:sym typeface="Calibri"/>
            </a:endParaRPr>
          </a:p>
        </p:txBody>
      </p:sp>
      <p:grpSp>
        <p:nvGrpSpPr>
          <p:cNvPr id="307" name="Google Shape;307;p4"/>
          <p:cNvGrpSpPr/>
          <p:nvPr/>
        </p:nvGrpSpPr>
        <p:grpSpPr>
          <a:xfrm>
            <a:off x="7772801" y="1198271"/>
            <a:ext cx="1351008" cy="4461457"/>
            <a:chOff x="5416154" y="1306817"/>
            <a:chExt cx="1351008" cy="4461457"/>
          </a:xfrm>
        </p:grpSpPr>
        <p:cxnSp>
          <p:nvCxnSpPr>
            <p:cNvPr id="308" name="Google Shape;308;p4"/>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09" name="Google Shape;309;p4"/>
            <p:cNvGrpSpPr/>
            <p:nvPr/>
          </p:nvGrpSpPr>
          <p:grpSpPr>
            <a:xfrm>
              <a:off x="5416154" y="1306817"/>
              <a:ext cx="1351008" cy="440384"/>
              <a:chOff x="5536804" y="1338567"/>
              <a:chExt cx="1351008" cy="440384"/>
            </a:xfrm>
          </p:grpSpPr>
          <p:sp>
            <p:nvSpPr>
              <p:cNvPr id="310" name="Google Shape;310;p4"/>
              <p:cNvSpPr/>
              <p:nvPr/>
            </p:nvSpPr>
            <p:spPr>
              <a:xfrm>
                <a:off x="5536804" y="1338567"/>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11" name="Google Shape;311;p4"/>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12" name="Google Shape;312;p4"/>
          <p:cNvSpPr txBox="1"/>
          <p:nvPr/>
        </p:nvSpPr>
        <p:spPr>
          <a:xfrm>
            <a:off x="9199425" y="3898925"/>
            <a:ext cx="2743200" cy="430800"/>
          </a:xfrm>
          <a:prstGeom prst="rect">
            <a:avLst/>
          </a:prstGeom>
          <a:solidFill>
            <a:srgbClr val="0365B9">
              <a:alpha val="29803"/>
            </a:srgbClr>
          </a:solidFill>
          <a:ln>
            <a:noFill/>
          </a:ln>
        </p:spPr>
        <p:txBody>
          <a:bodyPr spcFirstLastPara="1" wrap="square" lIns="121900" tIns="121900" rIns="121900" bIns="121900"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b="1" i="0" u="none" strike="noStrike" cap="none">
                <a:solidFill>
                  <a:srgbClr val="8F8F8F"/>
                </a:solidFill>
                <a:latin typeface="Source Sans Pro"/>
                <a:ea typeface="Source Sans Pro"/>
                <a:cs typeface="Source Sans Pro"/>
                <a:sym typeface="Source Sans Pro"/>
              </a:rPr>
              <a:t>Follow ups as needed</a:t>
            </a:r>
            <a:endParaRPr sz="1200" b="1" i="0" u="none" strike="noStrike" cap="none">
              <a:solidFill>
                <a:srgbClr val="8F8F8F"/>
              </a:solidFill>
              <a:latin typeface="Source Sans Pro"/>
              <a:ea typeface="Source Sans Pro"/>
              <a:cs typeface="Source Sans Pro"/>
              <a:sym typeface="Source Sans Pro"/>
            </a:endParaRPr>
          </a:p>
        </p:txBody>
      </p:sp>
      <p:sp>
        <p:nvSpPr>
          <p:cNvPr id="313" name="Google Shape;313;p4"/>
          <p:cNvSpPr txBox="1"/>
          <p:nvPr/>
        </p:nvSpPr>
        <p:spPr>
          <a:xfrm>
            <a:off x="11272073" y="2261330"/>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26</a:t>
            </a:r>
            <a:endParaRPr sz="1200" b="0" i="0" u="none" strike="noStrike" cap="none">
              <a:solidFill>
                <a:schemeClr val="dk2"/>
              </a:solidFill>
              <a:latin typeface="Source Sans Pro"/>
              <a:ea typeface="Source Sans Pro"/>
              <a:cs typeface="Source Sans Pro"/>
              <a:sym typeface="Source Sans Pro"/>
            </a:endParaRPr>
          </a:p>
        </p:txBody>
      </p:sp>
      <p:sp>
        <p:nvSpPr>
          <p:cNvPr id="314" name="Google Shape;314;p4"/>
          <p:cNvSpPr txBox="1"/>
          <p:nvPr/>
        </p:nvSpPr>
        <p:spPr>
          <a:xfrm>
            <a:off x="11677995" y="2257675"/>
            <a:ext cx="357592"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27</a:t>
            </a:r>
            <a:endParaRPr sz="1200" b="0" i="0" u="none" strike="noStrike" cap="none">
              <a:solidFill>
                <a:schemeClr val="dk2"/>
              </a:solidFill>
              <a:latin typeface="Source Sans Pro"/>
              <a:ea typeface="Source Sans Pro"/>
              <a:cs typeface="Source Sans Pro"/>
              <a:sym typeface="Source Sans Pro"/>
            </a:endParaRPr>
          </a:p>
        </p:txBody>
      </p:sp>
      <p:sp>
        <p:nvSpPr>
          <p:cNvPr id="315" name="Google Shape;315;p4"/>
          <p:cNvSpPr txBox="1"/>
          <p:nvPr/>
        </p:nvSpPr>
        <p:spPr>
          <a:xfrm>
            <a:off x="11089740" y="2735171"/>
            <a:ext cx="852888"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16" name="Google Shape;316;p4"/>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9"/>
          <p:cNvSpPr txBox="1">
            <a:spLocks noGrp="1"/>
          </p:cNvSpPr>
          <p:nvPr>
            <p:ph type="title"/>
          </p:nvPr>
        </p:nvSpPr>
        <p:spPr>
          <a:xfrm>
            <a:off x="312812" y="373491"/>
            <a:ext cx="651939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Agenda</a:t>
            </a:r>
            <a:endParaRPr/>
          </a:p>
        </p:txBody>
      </p:sp>
      <p:sp>
        <p:nvSpPr>
          <p:cNvPr id="322" name="Google Shape;322;p9"/>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5</a:t>
            </a:fld>
            <a:endParaRPr>
              <a:latin typeface="Source Sans Pro"/>
              <a:ea typeface="Source Sans Pro"/>
              <a:cs typeface="Source Sans Pro"/>
              <a:sym typeface="Source Sans Pro"/>
            </a:endParaRPr>
          </a:p>
        </p:txBody>
      </p:sp>
      <p:sp>
        <p:nvSpPr>
          <p:cNvPr id="323" name="Google Shape;323;p9"/>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Agenda</a:t>
            </a:r>
            <a:endParaRPr sz="1800" b="0" i="0" u="none" strike="noStrike" cap="none">
              <a:solidFill>
                <a:schemeClr val="dk1"/>
              </a:solidFill>
              <a:latin typeface="Calibri"/>
              <a:ea typeface="Calibri"/>
              <a:cs typeface="Calibri"/>
              <a:sym typeface="Calibri"/>
            </a:endParaRPr>
          </a:p>
        </p:txBody>
      </p:sp>
      <p:sp>
        <p:nvSpPr>
          <p:cNvPr id="324" name="Google Shape;324;p9"/>
          <p:cNvSpPr txBox="1"/>
          <p:nvPr/>
        </p:nvSpPr>
        <p:spPr>
          <a:xfrm>
            <a:off x="312862" y="1599897"/>
            <a:ext cx="2256900" cy="21894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15000"/>
              </a:lnSpc>
              <a:spcBef>
                <a:spcPts val="0"/>
              </a:spcBef>
              <a:spcAft>
                <a:spcPts val="0"/>
              </a:spcAft>
              <a:buClr>
                <a:srgbClr val="000000"/>
              </a:buClr>
              <a:buSzPct val="127181"/>
              <a:buFont typeface="Arial"/>
              <a:buNone/>
            </a:pPr>
            <a:r>
              <a:rPr lang="en-US" sz="1400" b="0" i="0" u="none" strike="noStrike" cap="none">
                <a:solidFill>
                  <a:schemeClr val="accent2"/>
                </a:solidFill>
                <a:latin typeface="PT Serif"/>
                <a:ea typeface="PT Serif"/>
                <a:cs typeface="PT Serif"/>
                <a:sym typeface="PT Serif"/>
              </a:rPr>
              <a:t>Sprint Goal:</a:t>
            </a:r>
            <a:r>
              <a:rPr lang="en-US" sz="1400" b="0" i="0" u="none" strike="noStrike" cap="none">
                <a:solidFill>
                  <a:schemeClr val="dk2"/>
                </a:solidFill>
                <a:latin typeface="PT Serif"/>
                <a:ea typeface="PT Serif"/>
                <a:cs typeface="PT Serif"/>
                <a:sym typeface="PT Serif"/>
              </a:rPr>
              <a:t> </a:t>
            </a:r>
            <a:endParaRPr sz="1400" b="0" i="0" u="none" strike="noStrike" cap="none">
              <a:solidFill>
                <a:schemeClr val="dk2"/>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ct val="127181"/>
              <a:buFont typeface="Arial"/>
              <a:buNone/>
            </a:pPr>
            <a:r>
              <a:rPr lang="en-US" sz="1400" b="0" i="0" u="none" strike="noStrike" cap="none">
                <a:solidFill>
                  <a:schemeClr val="dk2"/>
                </a:solidFill>
                <a:latin typeface="PT Serif"/>
                <a:ea typeface="PT Serif"/>
                <a:cs typeface="PT Serif"/>
                <a:sym typeface="PT Serif"/>
              </a:rPr>
              <a:t>For sprint 3 we focused on  initiating our first round of research on IA, Veteran experience map,  laid the foundation for a second round of research, and explored requirements for launch of 1095-B </a:t>
            </a:r>
            <a:r>
              <a:rPr lang="en-US" sz="1400" b="0" i="0" u="none" strike="noStrike" cap="none">
                <a:solidFill>
                  <a:srgbClr val="000000"/>
                </a:solidFill>
                <a:latin typeface="PT Serif"/>
                <a:ea typeface="PT Serif"/>
                <a:cs typeface="PT Serif"/>
                <a:sym typeface="PT Serif"/>
              </a:rPr>
              <a:t>		</a:t>
            </a:r>
            <a:endParaRPr sz="1400" b="0" i="0" u="none" strike="noStrike" cap="none">
              <a:solidFill>
                <a:srgbClr val="000000"/>
              </a:solidFill>
              <a:latin typeface="PT Serif"/>
              <a:ea typeface="PT Serif"/>
              <a:cs typeface="PT Serif"/>
              <a:sym typeface="PT Serif"/>
            </a:endParaRPr>
          </a:p>
        </p:txBody>
      </p:sp>
      <p:graphicFrame>
        <p:nvGraphicFramePr>
          <p:cNvPr id="325" name="Google Shape;325;p9"/>
          <p:cNvGraphicFramePr/>
          <p:nvPr/>
        </p:nvGraphicFramePr>
        <p:xfrm>
          <a:off x="3032371" y="5565328"/>
          <a:ext cx="3000000" cy="3000000"/>
        </p:xfrm>
        <a:graphic>
          <a:graphicData uri="http://schemas.openxmlformats.org/drawingml/2006/table">
            <a:tbl>
              <a:tblPr firstRow="1" bandRow="1">
                <a:noFill/>
                <a:tableStyleId>{A0917D7B-C7AB-4A59-BCF1-2B6A0E587B5A}</a:tableStyleId>
              </a:tblPr>
              <a:tblGrid>
                <a:gridCol w="121075">
                  <a:extLst>
                    <a:ext uri="{9D8B030D-6E8A-4147-A177-3AD203B41FA5}">
                      <a16:colId xmlns:a16="http://schemas.microsoft.com/office/drawing/2014/main" val="20000"/>
                    </a:ext>
                  </a:extLst>
                </a:gridCol>
                <a:gridCol w="8601700">
                  <a:extLst>
                    <a:ext uri="{9D8B030D-6E8A-4147-A177-3AD203B41FA5}">
                      <a16:colId xmlns:a16="http://schemas.microsoft.com/office/drawing/2014/main" val="20001"/>
                    </a:ext>
                  </a:extLst>
                </a:gridCol>
              </a:tblGrid>
              <a:tr h="7552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0" marR="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2"/>
                          </a:solidFill>
                          <a:latin typeface="Source Sans Pro"/>
                          <a:ea typeface="Source Sans Pro"/>
                          <a:cs typeface="Source Sans Pro"/>
                          <a:sym typeface="Source Sans Pro"/>
                        </a:rPr>
                        <a:t>We welcome all feedback! Feedback will be collectively reviewed and prioritized appropriately based on where it stacks against other stories in the backlog as well as technical feasibility.</a:t>
                      </a:r>
                      <a:endParaRPr sz="1200" b="0" i="0" u="none" strike="noStrike" cap="none">
                        <a:solidFill>
                          <a:schemeClr val="dk1"/>
                        </a:solidFill>
                        <a:latin typeface="Source Sans Pro"/>
                        <a:ea typeface="Source Sans Pro"/>
                        <a:cs typeface="Source Sans Pro"/>
                        <a:sym typeface="Source Sans Pro"/>
                      </a:endParaRPr>
                    </a:p>
                  </a:txBody>
                  <a:tcPr marL="182875" marR="182875" marT="182875" marB="1828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8E8"/>
                    </a:solidFill>
                  </a:tcPr>
                </a:tc>
                <a:extLst>
                  <a:ext uri="{0D108BD9-81ED-4DB2-BD59-A6C34878D82A}">
                    <a16:rowId xmlns:a16="http://schemas.microsoft.com/office/drawing/2014/main" val="10000"/>
                  </a:ext>
                </a:extLst>
              </a:tr>
            </a:tbl>
          </a:graphicData>
        </a:graphic>
      </p:graphicFrame>
      <p:cxnSp>
        <p:nvCxnSpPr>
          <p:cNvPr id="326" name="Google Shape;326;p9"/>
          <p:cNvCxnSpPr/>
          <p:nvPr/>
        </p:nvCxnSpPr>
        <p:spPr>
          <a:xfrm>
            <a:off x="3032371" y="1357994"/>
            <a:ext cx="8697470" cy="13606"/>
          </a:xfrm>
          <a:prstGeom prst="straightConnector1">
            <a:avLst/>
          </a:prstGeom>
          <a:noFill/>
          <a:ln w="9525" cap="flat" cmpd="sng">
            <a:solidFill>
              <a:srgbClr val="747C74"/>
            </a:solidFill>
            <a:prstDash val="dot"/>
            <a:round/>
            <a:headEnd type="none" w="sm" len="sm"/>
            <a:tailEnd type="none" w="sm" len="sm"/>
          </a:ln>
        </p:spPr>
      </p:cxnSp>
      <p:cxnSp>
        <p:nvCxnSpPr>
          <p:cNvPr id="327" name="Google Shape;327;p9"/>
          <p:cNvCxnSpPr/>
          <p:nvPr/>
        </p:nvCxnSpPr>
        <p:spPr>
          <a:xfrm>
            <a:off x="3045029" y="4966927"/>
            <a:ext cx="8697469" cy="0"/>
          </a:xfrm>
          <a:prstGeom prst="straightConnector1">
            <a:avLst/>
          </a:prstGeom>
          <a:noFill/>
          <a:ln w="9525" cap="flat" cmpd="sng">
            <a:solidFill>
              <a:srgbClr val="747C74"/>
            </a:solidFill>
            <a:prstDash val="dot"/>
            <a:round/>
            <a:headEnd type="none" w="sm" len="sm"/>
            <a:tailEnd type="none" w="sm" len="sm"/>
          </a:ln>
        </p:spPr>
      </p:cxnSp>
      <p:sp>
        <p:nvSpPr>
          <p:cNvPr id="328" name="Google Shape;328;p9"/>
          <p:cNvSpPr txBox="1"/>
          <p:nvPr/>
        </p:nvSpPr>
        <p:spPr>
          <a:xfrm>
            <a:off x="3572507" y="1810715"/>
            <a:ext cx="4824600" cy="369000"/>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HEALTH HUB</a:t>
            </a:r>
            <a:endParaRPr sz="1400" b="0" i="0" u="none" strike="noStrike" cap="none">
              <a:solidFill>
                <a:srgbClr val="000000"/>
              </a:solidFill>
              <a:latin typeface="Arial"/>
              <a:ea typeface="Arial"/>
              <a:cs typeface="Arial"/>
              <a:sym typeface="Arial"/>
            </a:endParaRPr>
          </a:p>
        </p:txBody>
      </p:sp>
      <p:sp>
        <p:nvSpPr>
          <p:cNvPr id="329" name="Google Shape;329;p9"/>
          <p:cNvSpPr txBox="1"/>
          <p:nvPr/>
        </p:nvSpPr>
        <p:spPr>
          <a:xfrm>
            <a:off x="3572506" y="3689185"/>
            <a:ext cx="4824457"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71BF"/>
                </a:solidFill>
                <a:latin typeface="Source Sans Pro"/>
                <a:ea typeface="Source Sans Pro"/>
                <a:cs typeface="Source Sans Pro"/>
                <a:sym typeface="Source Sans Pro"/>
              </a:rPr>
              <a:t>1095-B</a:t>
            </a:r>
            <a:endParaRPr sz="1400" b="0" i="0" u="none" strike="noStrike" cap="none">
              <a:solidFill>
                <a:srgbClr val="000000"/>
              </a:solidFill>
              <a:latin typeface="Arial"/>
              <a:ea typeface="Arial"/>
              <a:cs typeface="Arial"/>
              <a:sym typeface="Arial"/>
            </a:endParaRPr>
          </a:p>
        </p:txBody>
      </p:sp>
      <p:sp>
        <p:nvSpPr>
          <p:cNvPr id="330" name="Google Shape;330;p9"/>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
        <p:nvSpPr>
          <p:cNvPr id="331" name="Google Shape;331;p9"/>
          <p:cNvSpPr txBox="1"/>
          <p:nvPr/>
        </p:nvSpPr>
        <p:spPr>
          <a:xfrm>
            <a:off x="4065192" y="2086647"/>
            <a:ext cx="6213900" cy="1292662"/>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Finalized and submitted research plan</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Prepared and pilot tested IA treejack test</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Iterated experience map</a:t>
            </a:r>
            <a:endParaRPr sz="1600" b="0" i="0" u="none" strike="noStrike" cap="none">
              <a:solidFill>
                <a:srgbClr val="000000"/>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rgbClr val="000000"/>
                </a:solidFill>
                <a:latin typeface="PT Serif"/>
                <a:ea typeface="PT Serif"/>
                <a:cs typeface="PT Serif"/>
                <a:sym typeface="PT Serif"/>
              </a:rPr>
              <a:t>Preparations for future research</a:t>
            </a:r>
            <a:endParaRPr sz="1600" b="0" i="0" u="none" strike="noStrike" cap="none">
              <a:solidFill>
                <a:srgbClr val="000000"/>
              </a:solidFill>
              <a:latin typeface="PT Serif"/>
              <a:ea typeface="PT Serif"/>
              <a:cs typeface="PT Serif"/>
              <a:sym typeface="PT Serif"/>
            </a:endParaRPr>
          </a:p>
        </p:txBody>
      </p:sp>
      <p:sp>
        <p:nvSpPr>
          <p:cNvPr id="332" name="Google Shape;332;p9"/>
          <p:cNvSpPr txBox="1"/>
          <p:nvPr/>
        </p:nvSpPr>
        <p:spPr>
          <a:xfrm>
            <a:off x="4065192" y="3943203"/>
            <a:ext cx="6213900" cy="569400"/>
          </a:xfrm>
          <a:prstGeom prst="rect">
            <a:avLst/>
          </a:prstGeom>
          <a:noFill/>
          <a:ln>
            <a:noFill/>
          </a:ln>
        </p:spPr>
        <p:txBody>
          <a:bodyPr spcFirstLastPara="1" wrap="square" lIns="0" tIns="0" rIns="0" bIns="0" anchor="t" anchorCtr="0">
            <a:spAutoFit/>
          </a:bodyPr>
          <a:lstStyle/>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Monitored 1095-B Blockers</a:t>
            </a:r>
            <a:endParaRPr sz="1600" b="0" i="0" u="none" strike="noStrike" cap="none">
              <a:solidFill>
                <a:schemeClr val="dk1"/>
              </a:solidFill>
              <a:latin typeface="PT Serif"/>
              <a:ea typeface="PT Serif"/>
              <a:cs typeface="PT Serif"/>
              <a:sym typeface="PT Serif"/>
            </a:endParaRPr>
          </a:p>
          <a:p>
            <a:pPr marL="228600" marR="0" lvl="3" indent="-228600" algn="l" rtl="0">
              <a:lnSpc>
                <a:spcPct val="100000"/>
              </a:lnSpc>
              <a:spcBef>
                <a:spcPts val="600"/>
              </a:spcBef>
              <a:spcAft>
                <a:spcPts val="0"/>
              </a:spcAft>
              <a:buClr>
                <a:srgbClr val="7F7F7F"/>
              </a:buClr>
              <a:buSzPts val="1200"/>
              <a:buFont typeface="PT Serif"/>
              <a:buAutoNum type="alphaUcPeriod"/>
            </a:pPr>
            <a:r>
              <a:rPr lang="en-US" sz="1600" b="0" i="0" u="none" strike="noStrike" cap="none">
                <a:solidFill>
                  <a:schemeClr val="dk1"/>
                </a:solidFill>
                <a:latin typeface="PT Serif"/>
                <a:ea typeface="PT Serif"/>
                <a:cs typeface="PT Serif"/>
                <a:sym typeface="PT Serif"/>
              </a:rPr>
              <a:t>Explored requirements for launch once unblocked</a:t>
            </a:r>
            <a:endParaRPr sz="1600" b="0" i="0" u="none" strike="noStrike" cap="none">
              <a:solidFill>
                <a:schemeClr val="dk1"/>
              </a:solidFill>
              <a:latin typeface="PT Serif"/>
              <a:ea typeface="PT Serif"/>
              <a:cs typeface="PT Serif"/>
              <a:sym typeface="PT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
          <p:cNvSpPr txBox="1">
            <a:spLocks noGrp="1"/>
          </p:cNvSpPr>
          <p:nvPr>
            <p:ph type="ctrTitle"/>
          </p:nvPr>
        </p:nvSpPr>
        <p:spPr>
          <a:xfrm>
            <a:off x="248880" y="2938176"/>
            <a:ext cx="7261656" cy="16325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6600"/>
              <a:buFont typeface="PT Serif"/>
              <a:buNone/>
            </a:pPr>
            <a:r>
              <a:rPr lang="en-US"/>
              <a:t>Health Hub</a:t>
            </a:r>
            <a:endParaRPr/>
          </a:p>
        </p:txBody>
      </p:sp>
      <p:sp>
        <p:nvSpPr>
          <p:cNvPr id="338" name="Google Shape;338;p5"/>
          <p:cNvSpPr txBox="1">
            <a:spLocks noGrp="1"/>
          </p:cNvSpPr>
          <p:nvPr>
            <p:ph type="body" idx="1"/>
          </p:nvPr>
        </p:nvSpPr>
        <p:spPr>
          <a:xfrm>
            <a:off x="341868" y="2523777"/>
            <a:ext cx="4246607" cy="3666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n-US"/>
              <a:t>SPRINT 3 DEMO</a:t>
            </a:r>
            <a:endParaRPr/>
          </a:p>
        </p:txBody>
      </p:sp>
      <p:sp>
        <p:nvSpPr>
          <p:cNvPr id="339" name="Google Shape;339;p5"/>
          <p:cNvSpPr txBox="1">
            <a:spLocks noGrp="1"/>
          </p:cNvSpPr>
          <p:nvPr>
            <p:ph type="sldNum" idx="12"/>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340" name="Google Shape;340;p5"/>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6"/>
          <p:cNvSpPr txBox="1">
            <a:spLocks noGrp="1"/>
          </p:cNvSpPr>
          <p:nvPr>
            <p:ph type="title"/>
          </p:nvPr>
        </p:nvSpPr>
        <p:spPr>
          <a:xfrm>
            <a:off x="312812" y="373491"/>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Strategic Roadmap v1</a:t>
            </a:r>
            <a:endParaRPr/>
          </a:p>
        </p:txBody>
      </p:sp>
      <p:sp>
        <p:nvSpPr>
          <p:cNvPr id="346" name="Google Shape;346;p56"/>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7</a:t>
            </a:fld>
            <a:endParaRPr>
              <a:latin typeface="Source Sans Pro"/>
              <a:ea typeface="Source Sans Pro"/>
              <a:cs typeface="Source Sans Pro"/>
              <a:sym typeface="Source Sans Pro"/>
            </a:endParaRPr>
          </a:p>
        </p:txBody>
      </p:sp>
      <p:sp>
        <p:nvSpPr>
          <p:cNvPr id="347" name="Google Shape;347;p56"/>
          <p:cNvSpPr txBox="1"/>
          <p:nvPr/>
        </p:nvSpPr>
        <p:spPr>
          <a:xfrm>
            <a:off x="8917360" y="6408650"/>
            <a:ext cx="2723465"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Product Management</a:t>
            </a:r>
            <a:endParaRPr sz="1800" b="0" i="0" u="none" strike="noStrike" cap="none">
              <a:solidFill>
                <a:schemeClr val="dk1"/>
              </a:solidFill>
              <a:latin typeface="Calibri"/>
              <a:ea typeface="Calibri"/>
              <a:cs typeface="Calibri"/>
              <a:sym typeface="Calibri"/>
            </a:endParaRPr>
          </a:p>
        </p:txBody>
      </p:sp>
      <p:cxnSp>
        <p:nvCxnSpPr>
          <p:cNvPr id="348" name="Google Shape;348;p56"/>
          <p:cNvCxnSpPr/>
          <p:nvPr/>
        </p:nvCxnSpPr>
        <p:spPr>
          <a:xfrm>
            <a:off x="1806739" y="2342013"/>
            <a:ext cx="9810040" cy="2210"/>
          </a:xfrm>
          <a:prstGeom prst="straightConnector1">
            <a:avLst/>
          </a:prstGeom>
          <a:noFill/>
          <a:ln w="9525" cap="flat" cmpd="sng">
            <a:solidFill>
              <a:srgbClr val="232B34"/>
            </a:solidFill>
            <a:prstDash val="solid"/>
            <a:round/>
            <a:headEnd type="none" w="sm" len="sm"/>
            <a:tailEnd type="none" w="sm" len="sm"/>
          </a:ln>
        </p:spPr>
      </p:cxnSp>
      <p:sp>
        <p:nvSpPr>
          <p:cNvPr id="349" name="Google Shape;349;p56"/>
          <p:cNvSpPr txBox="1"/>
          <p:nvPr/>
        </p:nvSpPr>
        <p:spPr>
          <a:xfrm>
            <a:off x="608677" y="1756036"/>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YEAR</a:t>
            </a:r>
            <a:endParaRPr sz="1400" b="0" i="0" u="none" strike="noStrike" cap="none">
              <a:solidFill>
                <a:srgbClr val="000000"/>
              </a:solidFill>
              <a:latin typeface="Arial"/>
              <a:ea typeface="Arial"/>
              <a:cs typeface="Arial"/>
              <a:sym typeface="Arial"/>
            </a:endParaRPr>
          </a:p>
        </p:txBody>
      </p:sp>
      <p:sp>
        <p:nvSpPr>
          <p:cNvPr id="350" name="Google Shape;350;p56"/>
          <p:cNvSpPr txBox="1"/>
          <p:nvPr/>
        </p:nvSpPr>
        <p:spPr>
          <a:xfrm>
            <a:off x="941273" y="2483737"/>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Task Order</a:t>
            </a:r>
            <a:endParaRPr sz="1400" b="0" i="0" u="none" strike="noStrike" cap="none">
              <a:solidFill>
                <a:srgbClr val="000000"/>
              </a:solidFill>
              <a:latin typeface="Arial"/>
              <a:ea typeface="Arial"/>
              <a:cs typeface="Arial"/>
              <a:sym typeface="Arial"/>
            </a:endParaRPr>
          </a:p>
        </p:txBody>
      </p:sp>
      <p:sp>
        <p:nvSpPr>
          <p:cNvPr id="351" name="Google Shape;351;p56"/>
          <p:cNvSpPr txBox="1"/>
          <p:nvPr/>
        </p:nvSpPr>
        <p:spPr>
          <a:xfrm>
            <a:off x="607773" y="2057409"/>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MONTH</a:t>
            </a:r>
            <a:endParaRPr sz="1200" b="0" i="0" u="none" strike="noStrike" cap="none">
              <a:solidFill>
                <a:srgbClr val="0467B8"/>
              </a:solidFill>
              <a:latin typeface="Source Sans Pro"/>
              <a:ea typeface="Source Sans Pro"/>
              <a:cs typeface="Source Sans Pro"/>
              <a:sym typeface="Source Sans Pro"/>
            </a:endParaRPr>
          </a:p>
        </p:txBody>
      </p:sp>
      <p:sp>
        <p:nvSpPr>
          <p:cNvPr id="352" name="Google Shape;352;p56"/>
          <p:cNvSpPr txBox="1"/>
          <p:nvPr/>
        </p:nvSpPr>
        <p:spPr>
          <a:xfrm>
            <a:off x="598999" y="3148080"/>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FOCUS</a:t>
            </a:r>
            <a:endParaRPr sz="1200" b="0" i="0" u="none" strike="noStrike" cap="none">
              <a:solidFill>
                <a:srgbClr val="0467B8"/>
              </a:solidFill>
              <a:latin typeface="Source Sans Pro"/>
              <a:ea typeface="Source Sans Pro"/>
              <a:cs typeface="Source Sans Pro"/>
              <a:sym typeface="Source Sans Pro"/>
            </a:endParaRPr>
          </a:p>
        </p:txBody>
      </p:sp>
      <p:sp>
        <p:nvSpPr>
          <p:cNvPr id="353" name="Google Shape;353;p56"/>
          <p:cNvSpPr txBox="1"/>
          <p:nvPr/>
        </p:nvSpPr>
        <p:spPr>
          <a:xfrm>
            <a:off x="1797158" y="2034992"/>
            <a:ext cx="1554480" cy="233843"/>
          </a:xfrm>
          <a:prstGeom prst="rect">
            <a:avLst/>
          </a:prstGeom>
          <a:solidFill>
            <a:srgbClr val="00206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Apr</a:t>
            </a:r>
            <a:endParaRPr sz="1200" b="0" i="0" u="none" strike="noStrike" cap="none">
              <a:solidFill>
                <a:schemeClr val="lt1"/>
              </a:solidFill>
              <a:latin typeface="Source Sans Pro"/>
              <a:ea typeface="Source Sans Pro"/>
              <a:cs typeface="Source Sans Pro"/>
              <a:sym typeface="Source Sans Pro"/>
            </a:endParaRPr>
          </a:p>
        </p:txBody>
      </p:sp>
      <p:sp>
        <p:nvSpPr>
          <p:cNvPr id="354" name="Google Shape;354;p56"/>
          <p:cNvSpPr txBox="1"/>
          <p:nvPr/>
        </p:nvSpPr>
        <p:spPr>
          <a:xfrm>
            <a:off x="2954029"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16</a:t>
            </a:r>
            <a:endParaRPr sz="1200" b="0" i="0" u="none" strike="noStrike" cap="none">
              <a:solidFill>
                <a:srgbClr val="8F8F8F"/>
              </a:solidFill>
              <a:latin typeface="Source Sans Pro"/>
              <a:ea typeface="Source Sans Pro"/>
              <a:cs typeface="Source Sans Pro"/>
              <a:sym typeface="Source Sans Pro"/>
            </a:endParaRPr>
          </a:p>
        </p:txBody>
      </p:sp>
      <p:sp>
        <p:nvSpPr>
          <p:cNvPr id="355" name="Google Shape;355;p56"/>
          <p:cNvSpPr txBox="1"/>
          <p:nvPr/>
        </p:nvSpPr>
        <p:spPr>
          <a:xfrm>
            <a:off x="367495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17</a:t>
            </a:r>
            <a:endParaRPr sz="1200" b="0" i="0" u="none" strike="noStrike" cap="none">
              <a:solidFill>
                <a:srgbClr val="8F8F8F"/>
              </a:solidFill>
              <a:latin typeface="Source Sans Pro"/>
              <a:ea typeface="Source Sans Pro"/>
              <a:cs typeface="Source Sans Pro"/>
              <a:sym typeface="Source Sans Pro"/>
            </a:endParaRPr>
          </a:p>
        </p:txBody>
      </p:sp>
      <p:sp>
        <p:nvSpPr>
          <p:cNvPr id="356" name="Google Shape;356;p56"/>
          <p:cNvSpPr txBox="1"/>
          <p:nvPr/>
        </p:nvSpPr>
        <p:spPr>
          <a:xfrm>
            <a:off x="4374402"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18</a:t>
            </a:r>
            <a:endParaRPr sz="1200" b="0" i="0" u="none" strike="noStrike" cap="none">
              <a:solidFill>
                <a:srgbClr val="8F8F8F"/>
              </a:solidFill>
              <a:latin typeface="Source Sans Pro"/>
              <a:ea typeface="Source Sans Pro"/>
              <a:cs typeface="Source Sans Pro"/>
              <a:sym typeface="Source Sans Pro"/>
            </a:endParaRPr>
          </a:p>
        </p:txBody>
      </p:sp>
      <p:sp>
        <p:nvSpPr>
          <p:cNvPr id="357" name="Google Shape;357;p56"/>
          <p:cNvSpPr txBox="1"/>
          <p:nvPr/>
        </p:nvSpPr>
        <p:spPr>
          <a:xfrm>
            <a:off x="5116744"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19</a:t>
            </a:r>
            <a:endParaRPr sz="1200" b="0" i="0" u="none" strike="noStrike" cap="none">
              <a:solidFill>
                <a:srgbClr val="8F8F8F"/>
              </a:solidFill>
              <a:latin typeface="Source Sans Pro"/>
              <a:ea typeface="Source Sans Pro"/>
              <a:cs typeface="Source Sans Pro"/>
              <a:sym typeface="Source Sans Pro"/>
            </a:endParaRPr>
          </a:p>
        </p:txBody>
      </p:sp>
      <p:sp>
        <p:nvSpPr>
          <p:cNvPr id="358" name="Google Shape;358;p56"/>
          <p:cNvSpPr txBox="1"/>
          <p:nvPr/>
        </p:nvSpPr>
        <p:spPr>
          <a:xfrm>
            <a:off x="584404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20</a:t>
            </a:r>
            <a:endParaRPr sz="1200" b="0" i="0" u="none" strike="noStrike" cap="none">
              <a:solidFill>
                <a:srgbClr val="8F8F8F"/>
              </a:solidFill>
              <a:latin typeface="Source Sans Pro"/>
              <a:ea typeface="Source Sans Pro"/>
              <a:cs typeface="Source Sans Pro"/>
              <a:sym typeface="Source Sans Pro"/>
            </a:endParaRPr>
          </a:p>
        </p:txBody>
      </p:sp>
      <p:sp>
        <p:nvSpPr>
          <p:cNvPr id="359" name="Google Shape;359;p56"/>
          <p:cNvSpPr txBox="1"/>
          <p:nvPr/>
        </p:nvSpPr>
        <p:spPr>
          <a:xfrm>
            <a:off x="658266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21</a:t>
            </a:r>
            <a:endParaRPr sz="1200" b="0" i="0" u="none" strike="noStrike" cap="none">
              <a:solidFill>
                <a:srgbClr val="8F8F8F"/>
              </a:solidFill>
              <a:latin typeface="Source Sans Pro"/>
              <a:ea typeface="Source Sans Pro"/>
              <a:cs typeface="Source Sans Pro"/>
              <a:sym typeface="Source Sans Pro"/>
            </a:endParaRPr>
          </a:p>
        </p:txBody>
      </p:sp>
      <p:sp>
        <p:nvSpPr>
          <p:cNvPr id="360" name="Google Shape;360;p56"/>
          <p:cNvSpPr txBox="1"/>
          <p:nvPr/>
        </p:nvSpPr>
        <p:spPr>
          <a:xfrm>
            <a:off x="7309961" y="2441033"/>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22</a:t>
            </a:r>
            <a:endParaRPr sz="1200" b="0" i="0" u="none" strike="noStrike" cap="none">
              <a:solidFill>
                <a:srgbClr val="8F8F8F"/>
              </a:solidFill>
              <a:latin typeface="Source Sans Pro"/>
              <a:ea typeface="Source Sans Pro"/>
              <a:cs typeface="Source Sans Pro"/>
              <a:sym typeface="Source Sans Pro"/>
            </a:endParaRPr>
          </a:p>
        </p:txBody>
      </p:sp>
      <p:sp>
        <p:nvSpPr>
          <p:cNvPr id="361" name="Google Shape;361;p56"/>
          <p:cNvSpPr txBox="1"/>
          <p:nvPr/>
        </p:nvSpPr>
        <p:spPr>
          <a:xfrm>
            <a:off x="8048582"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23</a:t>
            </a:r>
            <a:endParaRPr sz="1200" b="0" i="0" u="none" strike="noStrike" cap="none">
              <a:solidFill>
                <a:srgbClr val="8F8F8F"/>
              </a:solidFill>
              <a:latin typeface="Source Sans Pro"/>
              <a:ea typeface="Source Sans Pro"/>
              <a:cs typeface="Source Sans Pro"/>
              <a:sym typeface="Source Sans Pro"/>
            </a:endParaRPr>
          </a:p>
        </p:txBody>
      </p:sp>
      <p:sp>
        <p:nvSpPr>
          <p:cNvPr id="362" name="Google Shape;362;p56"/>
          <p:cNvSpPr txBox="1"/>
          <p:nvPr/>
        </p:nvSpPr>
        <p:spPr>
          <a:xfrm>
            <a:off x="8760838"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24</a:t>
            </a:r>
            <a:endParaRPr sz="1200" b="0" i="0" u="none" strike="noStrike" cap="none">
              <a:solidFill>
                <a:srgbClr val="8F8F8F"/>
              </a:solidFill>
              <a:latin typeface="Source Sans Pro"/>
              <a:ea typeface="Source Sans Pro"/>
              <a:cs typeface="Source Sans Pro"/>
              <a:sym typeface="Source Sans Pro"/>
            </a:endParaRPr>
          </a:p>
        </p:txBody>
      </p:sp>
      <p:sp>
        <p:nvSpPr>
          <p:cNvPr id="363" name="Google Shape;363;p56"/>
          <p:cNvSpPr txBox="1"/>
          <p:nvPr/>
        </p:nvSpPr>
        <p:spPr>
          <a:xfrm>
            <a:off x="9464723" y="2444834"/>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rgbClr val="8F8F8F"/>
                </a:solidFill>
                <a:latin typeface="Source Sans Pro"/>
                <a:ea typeface="Source Sans Pro"/>
                <a:cs typeface="Source Sans Pro"/>
                <a:sym typeface="Source Sans Pro"/>
              </a:rPr>
              <a:t>25</a:t>
            </a:r>
            <a:endParaRPr sz="1200" b="0" i="0" u="none" strike="noStrike" cap="none">
              <a:solidFill>
                <a:srgbClr val="8F8F8F"/>
              </a:solidFill>
              <a:latin typeface="Source Sans Pro"/>
              <a:ea typeface="Source Sans Pro"/>
              <a:cs typeface="Source Sans Pro"/>
              <a:sym typeface="Source Sans Pro"/>
            </a:endParaRPr>
          </a:p>
        </p:txBody>
      </p:sp>
      <p:sp>
        <p:nvSpPr>
          <p:cNvPr id="364" name="Google Shape;364;p56"/>
          <p:cNvSpPr txBox="1"/>
          <p:nvPr/>
        </p:nvSpPr>
        <p:spPr>
          <a:xfrm>
            <a:off x="3410269" y="2026197"/>
            <a:ext cx="1554480" cy="24019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May</a:t>
            </a:r>
            <a:endParaRPr sz="1200" b="0" i="0" u="none" strike="noStrike" cap="none">
              <a:solidFill>
                <a:schemeClr val="dk2"/>
              </a:solidFill>
              <a:latin typeface="Source Sans Pro"/>
              <a:ea typeface="Source Sans Pro"/>
              <a:cs typeface="Source Sans Pro"/>
              <a:sym typeface="Source Sans Pro"/>
            </a:endParaRPr>
          </a:p>
        </p:txBody>
      </p:sp>
      <p:sp>
        <p:nvSpPr>
          <p:cNvPr id="365" name="Google Shape;365;p56"/>
          <p:cNvSpPr txBox="1"/>
          <p:nvPr/>
        </p:nvSpPr>
        <p:spPr>
          <a:xfrm>
            <a:off x="5023380"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Jun</a:t>
            </a:r>
            <a:endParaRPr sz="1200" b="0" i="0" u="none" strike="noStrike" cap="none">
              <a:solidFill>
                <a:schemeClr val="dk2"/>
              </a:solidFill>
              <a:latin typeface="Source Sans Pro"/>
              <a:ea typeface="Source Sans Pro"/>
              <a:cs typeface="Source Sans Pro"/>
              <a:sym typeface="Source Sans Pro"/>
            </a:endParaRPr>
          </a:p>
        </p:txBody>
      </p:sp>
      <p:sp>
        <p:nvSpPr>
          <p:cNvPr id="366" name="Google Shape;366;p56"/>
          <p:cNvSpPr txBox="1"/>
          <p:nvPr/>
        </p:nvSpPr>
        <p:spPr>
          <a:xfrm>
            <a:off x="6636717" y="2034393"/>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Jul</a:t>
            </a:r>
            <a:endParaRPr sz="1200" b="0" i="0" u="none" strike="noStrike" cap="none">
              <a:solidFill>
                <a:schemeClr val="dk2"/>
              </a:solidFill>
              <a:latin typeface="Source Sans Pro"/>
              <a:ea typeface="Source Sans Pro"/>
              <a:cs typeface="Source Sans Pro"/>
              <a:sym typeface="Source Sans Pro"/>
            </a:endParaRPr>
          </a:p>
        </p:txBody>
      </p:sp>
      <p:sp>
        <p:nvSpPr>
          <p:cNvPr id="367" name="Google Shape;367;p56"/>
          <p:cNvSpPr txBox="1"/>
          <p:nvPr/>
        </p:nvSpPr>
        <p:spPr>
          <a:xfrm>
            <a:off x="8223235"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Aug</a:t>
            </a:r>
            <a:endParaRPr sz="1200" b="0" i="0" u="none" strike="noStrike" cap="none">
              <a:solidFill>
                <a:schemeClr val="dk2"/>
              </a:solidFill>
              <a:latin typeface="Source Sans Pro"/>
              <a:ea typeface="Source Sans Pro"/>
              <a:cs typeface="Source Sans Pro"/>
              <a:sym typeface="Source Sans Pro"/>
            </a:endParaRPr>
          </a:p>
        </p:txBody>
      </p:sp>
      <p:sp>
        <p:nvSpPr>
          <p:cNvPr id="368" name="Google Shape;368;p56"/>
          <p:cNvSpPr txBox="1"/>
          <p:nvPr/>
        </p:nvSpPr>
        <p:spPr>
          <a:xfrm>
            <a:off x="1665182" y="1714599"/>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CY 2022</a:t>
            </a:r>
            <a:endParaRPr sz="1800" b="0" i="0" u="none" strike="noStrike" cap="none">
              <a:solidFill>
                <a:schemeClr val="dk1"/>
              </a:solidFill>
              <a:latin typeface="Calibri"/>
              <a:ea typeface="Calibri"/>
              <a:cs typeface="Calibri"/>
              <a:sym typeface="Calibri"/>
            </a:endParaRPr>
          </a:p>
        </p:txBody>
      </p:sp>
      <p:grpSp>
        <p:nvGrpSpPr>
          <p:cNvPr id="369" name="Google Shape;369;p56"/>
          <p:cNvGrpSpPr/>
          <p:nvPr/>
        </p:nvGrpSpPr>
        <p:grpSpPr>
          <a:xfrm>
            <a:off x="4369064" y="1445295"/>
            <a:ext cx="1351008" cy="4448188"/>
            <a:chOff x="5439141" y="1320086"/>
            <a:chExt cx="1351008" cy="4448188"/>
          </a:xfrm>
        </p:grpSpPr>
        <p:cxnSp>
          <p:nvCxnSpPr>
            <p:cNvPr id="370" name="Google Shape;370;p56"/>
            <p:cNvCxnSpPr/>
            <p:nvPr/>
          </p:nvCxnSpPr>
          <p:spPr>
            <a:xfrm>
              <a:off x="6086666" y="1493924"/>
              <a:ext cx="8833" cy="4274350"/>
            </a:xfrm>
            <a:prstGeom prst="straightConnector1">
              <a:avLst/>
            </a:prstGeom>
            <a:noFill/>
            <a:ln w="12700" cap="flat" cmpd="sng">
              <a:solidFill>
                <a:srgbClr val="A1AEBF"/>
              </a:solidFill>
              <a:prstDash val="solid"/>
              <a:round/>
              <a:headEnd type="none" w="sm" len="sm"/>
              <a:tailEnd type="none" w="sm" len="sm"/>
            </a:ln>
          </p:spPr>
        </p:cxnSp>
        <p:grpSp>
          <p:nvGrpSpPr>
            <p:cNvPr id="371" name="Google Shape;371;p56"/>
            <p:cNvGrpSpPr/>
            <p:nvPr/>
          </p:nvGrpSpPr>
          <p:grpSpPr>
            <a:xfrm>
              <a:off x="5439141" y="1320086"/>
              <a:ext cx="1351008" cy="427115"/>
              <a:chOff x="5559791" y="1351836"/>
              <a:chExt cx="1351008" cy="427115"/>
            </a:xfrm>
          </p:grpSpPr>
          <p:sp>
            <p:nvSpPr>
              <p:cNvPr id="372" name="Google Shape;372;p56"/>
              <p:cNvSpPr/>
              <p:nvPr/>
            </p:nvSpPr>
            <p:spPr>
              <a:xfrm>
                <a:off x="5559791" y="1351836"/>
                <a:ext cx="1351008" cy="350972"/>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50"/>
                  <a:buFont typeface="Arial"/>
                  <a:buNone/>
                </a:pPr>
                <a:r>
                  <a:rPr lang="en-US" sz="1250" b="1" i="0" u="none" strike="noStrike" cap="none">
                    <a:solidFill>
                      <a:schemeClr val="accent1"/>
                    </a:solidFill>
                    <a:latin typeface="Source Sans Pro SemiBold"/>
                    <a:ea typeface="Source Sans Pro SemiBold"/>
                    <a:cs typeface="Source Sans Pro SemiBold"/>
                    <a:sym typeface="Source Sans Pro SemiBold"/>
                  </a:rPr>
                  <a:t>WE ARE HERE</a:t>
                </a:r>
                <a:endParaRPr sz="1250" b="0" i="0" u="none" strike="noStrike" cap="none">
                  <a:solidFill>
                    <a:schemeClr val="accent1"/>
                  </a:solidFill>
                  <a:latin typeface="Arial"/>
                  <a:ea typeface="Arial"/>
                  <a:cs typeface="Arial"/>
                  <a:sym typeface="Arial"/>
                </a:endParaRPr>
              </a:p>
            </p:txBody>
          </p:sp>
          <p:sp>
            <p:nvSpPr>
              <p:cNvPr id="373" name="Google Shape;373;p56"/>
              <p:cNvSpPr/>
              <p:nvPr/>
            </p:nvSpPr>
            <p:spPr>
              <a:xfrm rot="10800000">
                <a:off x="6147203" y="1692245"/>
                <a:ext cx="127346" cy="86706"/>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sp>
        <p:nvSpPr>
          <p:cNvPr id="374" name="Google Shape;374;p56"/>
          <p:cNvSpPr txBox="1"/>
          <p:nvPr/>
        </p:nvSpPr>
        <p:spPr>
          <a:xfrm>
            <a:off x="9836572" y="2029372"/>
            <a:ext cx="15544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Sep</a:t>
            </a:r>
            <a:endParaRPr sz="1200" b="0" i="0" u="none" strike="noStrike" cap="none">
              <a:solidFill>
                <a:schemeClr val="dk2"/>
              </a:solidFill>
              <a:latin typeface="Source Sans Pro"/>
              <a:ea typeface="Source Sans Pro"/>
              <a:cs typeface="Source Sans Pro"/>
              <a:sym typeface="Source Sans Pro"/>
            </a:endParaRPr>
          </a:p>
        </p:txBody>
      </p:sp>
      <p:sp>
        <p:nvSpPr>
          <p:cNvPr id="375" name="Google Shape;375;p56"/>
          <p:cNvSpPr txBox="1"/>
          <p:nvPr/>
        </p:nvSpPr>
        <p:spPr>
          <a:xfrm>
            <a:off x="941273" y="2724724"/>
            <a:ext cx="92863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467B8"/>
                </a:solidFill>
                <a:latin typeface="Source Sans Pro"/>
                <a:ea typeface="Source Sans Pro"/>
                <a:cs typeface="Source Sans Pro"/>
                <a:sym typeface="Source Sans Pro"/>
              </a:rPr>
              <a:t>Product</a:t>
            </a:r>
            <a:endParaRPr sz="1400" b="0" i="0" u="none" strike="noStrike" cap="none">
              <a:solidFill>
                <a:srgbClr val="000000"/>
              </a:solidFill>
              <a:latin typeface="Arial"/>
              <a:ea typeface="Arial"/>
              <a:cs typeface="Arial"/>
              <a:sym typeface="Arial"/>
            </a:endParaRPr>
          </a:p>
        </p:txBody>
      </p:sp>
      <p:sp>
        <p:nvSpPr>
          <p:cNvPr id="376" name="Google Shape;376;p56"/>
          <p:cNvSpPr txBox="1"/>
          <p:nvPr/>
        </p:nvSpPr>
        <p:spPr>
          <a:xfrm>
            <a:off x="599000" y="2270757"/>
            <a:ext cx="711729"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900"/>
              <a:buFont typeface="PT Serif"/>
              <a:buNone/>
            </a:pPr>
            <a:r>
              <a:rPr lang="en-US" sz="1200" b="0" i="0" u="none" strike="noStrike" cap="none">
                <a:solidFill>
                  <a:srgbClr val="0467B8"/>
                </a:solidFill>
                <a:latin typeface="Source Sans Pro"/>
                <a:ea typeface="Source Sans Pro"/>
                <a:cs typeface="Source Sans Pro"/>
                <a:sym typeface="Source Sans Pro"/>
              </a:rPr>
              <a:t>SPRINT</a:t>
            </a:r>
            <a:endParaRPr sz="1200" b="0" i="0" u="none" strike="noStrike" cap="none">
              <a:solidFill>
                <a:srgbClr val="0467B8"/>
              </a:solidFill>
              <a:latin typeface="Source Sans Pro"/>
              <a:ea typeface="Source Sans Pro"/>
              <a:cs typeface="Source Sans Pro"/>
              <a:sym typeface="Source Sans Pro"/>
            </a:endParaRPr>
          </a:p>
        </p:txBody>
      </p:sp>
      <p:sp>
        <p:nvSpPr>
          <p:cNvPr id="377" name="Google Shape;377;p56"/>
          <p:cNvSpPr txBox="1"/>
          <p:nvPr/>
        </p:nvSpPr>
        <p:spPr>
          <a:xfrm>
            <a:off x="2954029"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a:t>
            </a:r>
            <a:endParaRPr sz="1200" b="0" i="0" u="none" strike="noStrike" cap="none">
              <a:solidFill>
                <a:schemeClr val="dk2"/>
              </a:solidFill>
              <a:latin typeface="Source Sans Pro"/>
              <a:ea typeface="Source Sans Pro"/>
              <a:cs typeface="Source Sans Pro"/>
              <a:sym typeface="Source Sans Pro"/>
            </a:endParaRPr>
          </a:p>
        </p:txBody>
      </p:sp>
      <p:sp>
        <p:nvSpPr>
          <p:cNvPr id="378" name="Google Shape;378;p56"/>
          <p:cNvSpPr txBox="1"/>
          <p:nvPr/>
        </p:nvSpPr>
        <p:spPr>
          <a:xfrm>
            <a:off x="437440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3</a:t>
            </a:r>
            <a:endParaRPr sz="1200" b="0" i="0" u="none" strike="noStrike" cap="none">
              <a:solidFill>
                <a:schemeClr val="dk2"/>
              </a:solidFill>
              <a:latin typeface="Source Sans Pro"/>
              <a:ea typeface="Source Sans Pro"/>
              <a:cs typeface="Source Sans Pro"/>
              <a:sym typeface="Source Sans Pro"/>
            </a:endParaRPr>
          </a:p>
        </p:txBody>
      </p:sp>
      <p:sp>
        <p:nvSpPr>
          <p:cNvPr id="379" name="Google Shape;379;p56"/>
          <p:cNvSpPr txBox="1"/>
          <p:nvPr/>
        </p:nvSpPr>
        <p:spPr>
          <a:xfrm>
            <a:off x="5098166"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4</a:t>
            </a:r>
            <a:endParaRPr sz="1200" b="0" i="0" u="none" strike="noStrike" cap="none">
              <a:solidFill>
                <a:schemeClr val="dk2"/>
              </a:solidFill>
              <a:latin typeface="Source Sans Pro"/>
              <a:ea typeface="Source Sans Pro"/>
              <a:cs typeface="Source Sans Pro"/>
              <a:sym typeface="Source Sans Pro"/>
            </a:endParaRPr>
          </a:p>
        </p:txBody>
      </p:sp>
      <p:sp>
        <p:nvSpPr>
          <p:cNvPr id="380" name="Google Shape;380;p56"/>
          <p:cNvSpPr txBox="1"/>
          <p:nvPr/>
        </p:nvSpPr>
        <p:spPr>
          <a:xfrm>
            <a:off x="5829423"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5</a:t>
            </a:r>
            <a:endParaRPr sz="1200" b="0" i="0" u="none" strike="noStrike" cap="none">
              <a:solidFill>
                <a:schemeClr val="dk2"/>
              </a:solidFill>
              <a:latin typeface="Source Sans Pro"/>
              <a:ea typeface="Source Sans Pro"/>
              <a:cs typeface="Source Sans Pro"/>
              <a:sym typeface="Source Sans Pro"/>
            </a:endParaRPr>
          </a:p>
        </p:txBody>
      </p:sp>
      <p:sp>
        <p:nvSpPr>
          <p:cNvPr id="381" name="Google Shape;381;p56"/>
          <p:cNvSpPr txBox="1"/>
          <p:nvPr/>
        </p:nvSpPr>
        <p:spPr>
          <a:xfrm>
            <a:off x="6561138"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6</a:t>
            </a:r>
            <a:endParaRPr sz="1200" b="0" i="0" u="none" strike="noStrike" cap="none">
              <a:solidFill>
                <a:schemeClr val="dk2"/>
              </a:solidFill>
              <a:latin typeface="Source Sans Pro"/>
              <a:ea typeface="Source Sans Pro"/>
              <a:cs typeface="Source Sans Pro"/>
              <a:sym typeface="Source Sans Pro"/>
            </a:endParaRPr>
          </a:p>
        </p:txBody>
      </p:sp>
      <p:sp>
        <p:nvSpPr>
          <p:cNvPr id="382" name="Google Shape;382;p56"/>
          <p:cNvSpPr txBox="1"/>
          <p:nvPr/>
        </p:nvSpPr>
        <p:spPr>
          <a:xfrm>
            <a:off x="7305946"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7</a:t>
            </a:r>
            <a:endParaRPr sz="1200" b="0" i="0" u="none" strike="noStrike" cap="none">
              <a:solidFill>
                <a:schemeClr val="dk2"/>
              </a:solidFill>
              <a:latin typeface="Source Sans Pro"/>
              <a:ea typeface="Source Sans Pro"/>
              <a:cs typeface="Source Sans Pro"/>
              <a:sym typeface="Source Sans Pro"/>
            </a:endParaRPr>
          </a:p>
        </p:txBody>
      </p:sp>
      <p:sp>
        <p:nvSpPr>
          <p:cNvPr id="383" name="Google Shape;383;p56"/>
          <p:cNvSpPr txBox="1"/>
          <p:nvPr/>
        </p:nvSpPr>
        <p:spPr>
          <a:xfrm>
            <a:off x="8039914"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8</a:t>
            </a:r>
            <a:endParaRPr sz="1200" b="0" i="0" u="none" strike="noStrike" cap="none">
              <a:solidFill>
                <a:schemeClr val="dk2"/>
              </a:solidFill>
              <a:latin typeface="Source Sans Pro"/>
              <a:ea typeface="Source Sans Pro"/>
              <a:cs typeface="Source Sans Pro"/>
              <a:sym typeface="Source Sans Pro"/>
            </a:endParaRPr>
          </a:p>
        </p:txBody>
      </p:sp>
      <p:sp>
        <p:nvSpPr>
          <p:cNvPr id="384" name="Google Shape;384;p56"/>
          <p:cNvSpPr txBox="1"/>
          <p:nvPr/>
        </p:nvSpPr>
        <p:spPr>
          <a:xfrm>
            <a:off x="8760838" y="2743470"/>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9</a:t>
            </a:r>
            <a:endParaRPr sz="1200" b="0" i="0" u="none" strike="noStrike" cap="none">
              <a:solidFill>
                <a:schemeClr val="dk2"/>
              </a:solidFill>
              <a:latin typeface="Source Sans Pro"/>
              <a:ea typeface="Source Sans Pro"/>
              <a:cs typeface="Source Sans Pro"/>
              <a:sym typeface="Source Sans Pro"/>
            </a:endParaRPr>
          </a:p>
        </p:txBody>
      </p:sp>
      <p:sp>
        <p:nvSpPr>
          <p:cNvPr id="385" name="Google Shape;385;p56"/>
          <p:cNvSpPr txBox="1"/>
          <p:nvPr/>
        </p:nvSpPr>
        <p:spPr>
          <a:xfrm>
            <a:off x="9481762"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10</a:t>
            </a:r>
            <a:endParaRPr sz="1200" b="0" i="0" u="none" strike="noStrike" cap="none">
              <a:solidFill>
                <a:schemeClr val="dk2"/>
              </a:solidFill>
              <a:latin typeface="Source Sans Pro"/>
              <a:ea typeface="Source Sans Pro"/>
              <a:cs typeface="Source Sans Pro"/>
              <a:sym typeface="Source Sans Pro"/>
            </a:endParaRPr>
          </a:p>
        </p:txBody>
      </p:sp>
      <p:sp>
        <p:nvSpPr>
          <p:cNvPr id="386" name="Google Shape;386;p56"/>
          <p:cNvSpPr txBox="1"/>
          <p:nvPr/>
        </p:nvSpPr>
        <p:spPr>
          <a:xfrm>
            <a:off x="3658590" y="2746586"/>
            <a:ext cx="640080" cy="233842"/>
          </a:xfrm>
          <a:prstGeom prst="rect">
            <a:avLst/>
          </a:prstGeom>
          <a:solidFill>
            <a:schemeClr val="accent6"/>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dk2"/>
                </a:solidFill>
                <a:latin typeface="Source Sans Pro"/>
                <a:ea typeface="Source Sans Pro"/>
                <a:cs typeface="Source Sans Pro"/>
                <a:sym typeface="Source Sans Pro"/>
              </a:rPr>
              <a:t>2</a:t>
            </a:r>
            <a:endParaRPr sz="1200" b="0" i="0" u="none" strike="noStrike" cap="none">
              <a:solidFill>
                <a:schemeClr val="dk2"/>
              </a:solidFill>
              <a:latin typeface="Source Sans Pro"/>
              <a:ea typeface="Source Sans Pro"/>
              <a:cs typeface="Source Sans Pro"/>
              <a:sym typeface="Source Sans Pro"/>
            </a:endParaRPr>
          </a:p>
        </p:txBody>
      </p:sp>
      <p:sp>
        <p:nvSpPr>
          <p:cNvPr id="387" name="Google Shape;387;p56"/>
          <p:cNvSpPr txBox="1"/>
          <p:nvPr/>
        </p:nvSpPr>
        <p:spPr>
          <a:xfrm>
            <a:off x="2954025" y="3924300"/>
            <a:ext cx="1415100" cy="418500"/>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Comparative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p:txBody>
      </p:sp>
      <p:sp>
        <p:nvSpPr>
          <p:cNvPr id="388" name="Google Shape;388;p56"/>
          <p:cNvSpPr txBox="1"/>
          <p:nvPr/>
        </p:nvSpPr>
        <p:spPr>
          <a:xfrm>
            <a:off x="8760838" y="5682268"/>
            <a:ext cx="1343965" cy="418507"/>
          </a:xfrm>
          <a:prstGeom prst="rect">
            <a:avLst/>
          </a:prstGeom>
          <a:solidFill>
            <a:srgbClr val="9163D8"/>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Future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 IA Map</a:t>
            </a:r>
            <a:endParaRPr sz="1200" b="0" i="0" u="none" strike="noStrike" cap="none">
              <a:solidFill>
                <a:schemeClr val="lt1"/>
              </a:solidFill>
              <a:latin typeface="Source Sans Pro"/>
              <a:ea typeface="Source Sans Pro"/>
              <a:cs typeface="Source Sans Pro"/>
              <a:sym typeface="Source Sans Pro"/>
            </a:endParaRPr>
          </a:p>
        </p:txBody>
      </p:sp>
      <p:sp>
        <p:nvSpPr>
          <p:cNvPr id="389" name="Google Shape;389;p56"/>
          <p:cNvSpPr txBox="1"/>
          <p:nvPr/>
        </p:nvSpPr>
        <p:spPr>
          <a:xfrm>
            <a:off x="2965305" y="4511702"/>
            <a:ext cx="2079327" cy="420624"/>
          </a:xfrm>
          <a:prstGeom prst="rect">
            <a:avLst/>
          </a:prstGeom>
          <a:solidFill>
            <a:srgbClr val="7185A0"/>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Existing Research Consolidation</a:t>
            </a:r>
            <a:endParaRPr sz="1200" b="0" i="0" u="none" strike="noStrike" cap="none">
              <a:solidFill>
                <a:schemeClr val="lt1"/>
              </a:solidFill>
              <a:latin typeface="Source Sans Pro"/>
              <a:ea typeface="Source Sans Pro"/>
              <a:cs typeface="Source Sans Pro"/>
              <a:sym typeface="Source Sans Pro"/>
            </a:endParaRPr>
          </a:p>
        </p:txBody>
      </p:sp>
      <p:sp>
        <p:nvSpPr>
          <p:cNvPr id="390" name="Google Shape;390;p56"/>
          <p:cNvSpPr txBox="1"/>
          <p:nvPr/>
        </p:nvSpPr>
        <p:spPr>
          <a:xfrm>
            <a:off x="4422900" y="3922350"/>
            <a:ext cx="35331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Research</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1" name="Google Shape;391;p56"/>
          <p:cNvSpPr txBox="1"/>
          <p:nvPr/>
        </p:nvSpPr>
        <p:spPr>
          <a:xfrm>
            <a:off x="6577852" y="4520175"/>
            <a:ext cx="2838000" cy="418500"/>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Tech Feasibility</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2" name="Google Shape;392;p56"/>
          <p:cNvSpPr txBox="1"/>
          <p:nvPr/>
        </p:nvSpPr>
        <p:spPr>
          <a:xfrm>
            <a:off x="8048426" y="5101220"/>
            <a:ext cx="1426273" cy="418507"/>
          </a:xfrm>
          <a:prstGeom prst="rect">
            <a:avLst/>
          </a:prstGeom>
          <a:solidFill>
            <a:srgbClr val="88A8CE"/>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Recommendations</a:t>
            </a:r>
            <a:endParaRPr sz="1200" b="0" i="0" u="none" strike="noStrike" cap="none">
              <a:solidFill>
                <a:schemeClr val="l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3" name="Google Shape;393;p56"/>
          <p:cNvSpPr txBox="1"/>
          <p:nvPr/>
        </p:nvSpPr>
        <p:spPr>
          <a:xfrm>
            <a:off x="7956002" y="3915218"/>
            <a:ext cx="733968" cy="418507"/>
          </a:xfrm>
          <a:prstGeom prst="rect">
            <a:avLst/>
          </a:prstGeom>
          <a:noFill/>
          <a:ln w="9525" cap="flat" cmpd="sng">
            <a:solidFill>
              <a:schemeClr val="dk1"/>
            </a:solidFill>
            <a:prstDash val="dashDot"/>
            <a:round/>
            <a:headEnd type="none" w="sm" len="sm"/>
            <a:tailEnd type="none" w="sm" len="sm"/>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Design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endParaRPr sz="1200" b="0" i="0" u="none" strike="noStrike" cap="none">
              <a:solidFill>
                <a:schemeClr val="lt1"/>
              </a:solidFill>
              <a:latin typeface="Source Sans Pro"/>
              <a:ea typeface="Source Sans Pro"/>
              <a:cs typeface="Source Sans Pro"/>
              <a:sym typeface="Source Sans Pro"/>
            </a:endParaRPr>
          </a:p>
        </p:txBody>
      </p:sp>
      <p:sp>
        <p:nvSpPr>
          <p:cNvPr id="394" name="Google Shape;394;p56"/>
          <p:cNvSpPr txBox="1"/>
          <p:nvPr/>
        </p:nvSpPr>
        <p:spPr>
          <a:xfrm>
            <a:off x="3664007" y="5097137"/>
            <a:ext cx="1415185" cy="418507"/>
          </a:xfrm>
          <a:prstGeom prst="rect">
            <a:avLst/>
          </a:prstGeom>
          <a:solidFill>
            <a:srgbClr val="426EA2"/>
          </a:solidFill>
          <a:ln>
            <a:noFill/>
          </a:ln>
        </p:spPr>
        <p:txBody>
          <a:bodyPr spcFirstLastPara="1" wrap="square" lIns="24350" tIns="24350" rIns="24350" bIns="24350" anchor="t"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Current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IA Map</a:t>
            </a:r>
            <a:endParaRPr sz="1200" b="0" i="0" u="none" strike="noStrike" cap="none">
              <a:solidFill>
                <a:schemeClr val="lt1"/>
              </a:solidFill>
              <a:latin typeface="Source Sans Pro"/>
              <a:ea typeface="Source Sans Pro"/>
              <a:cs typeface="Source Sans Pro"/>
              <a:sym typeface="Source Sans Pro"/>
            </a:endParaRPr>
          </a:p>
        </p:txBody>
      </p:sp>
      <p:sp>
        <p:nvSpPr>
          <p:cNvPr id="395" name="Google Shape;395;p56"/>
          <p:cNvSpPr txBox="1"/>
          <p:nvPr/>
        </p:nvSpPr>
        <p:spPr>
          <a:xfrm>
            <a:off x="2954029" y="3335489"/>
            <a:ext cx="2060452" cy="418507"/>
          </a:xfrm>
          <a:prstGeom prst="rect">
            <a:avLst/>
          </a:prstGeom>
          <a:solidFill>
            <a:srgbClr val="7185A0"/>
          </a:solidFill>
          <a:ln>
            <a:noFill/>
          </a:ln>
        </p:spPr>
        <p:txBody>
          <a:bodyPr spcFirstLastPara="1" wrap="square" lIns="24350" tIns="24350" rIns="24350" bIns="24350" anchor="ctr" anchorCtr="0">
            <a:spAutoFit/>
          </a:bodyPr>
          <a:lstStyle/>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Product Strategy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PT Serif"/>
              <a:buNone/>
            </a:pPr>
            <a:r>
              <a:rPr lang="en-US" sz="1200" b="0" i="0" u="none" strike="noStrike" cap="none">
                <a:solidFill>
                  <a:schemeClr val="lt1"/>
                </a:solidFill>
                <a:latin typeface="Source Sans Pro"/>
                <a:ea typeface="Source Sans Pro"/>
                <a:cs typeface="Source Sans Pro"/>
                <a:sym typeface="Source Sans Pro"/>
              </a:rPr>
              <a:t>&amp; Planning</a:t>
            </a:r>
            <a:endParaRPr sz="1200" b="0" i="0" u="none" strike="noStrike" cap="none">
              <a:solidFill>
                <a:schemeClr val="lt1"/>
              </a:solidFill>
              <a:latin typeface="Source Sans Pro"/>
              <a:ea typeface="Source Sans Pro"/>
              <a:cs typeface="Source Sans Pro"/>
              <a:sym typeface="Source Sans Pro"/>
            </a:endParaRPr>
          </a:p>
        </p:txBody>
      </p:sp>
      <p:sp>
        <p:nvSpPr>
          <p:cNvPr id="396" name="Google Shape;396;p56"/>
          <p:cNvSpPr txBox="1"/>
          <p:nvPr/>
        </p:nvSpPr>
        <p:spPr>
          <a:xfrm>
            <a:off x="10103369" y="1704430"/>
            <a:ext cx="274320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65956"/>
              </a:buClr>
              <a:buSzPts val="1400"/>
              <a:buFont typeface="PT Serif"/>
              <a:buNone/>
            </a:pPr>
            <a:r>
              <a:rPr lang="en-US" sz="1400" b="0" i="0" u="none" strike="noStrike" cap="none">
                <a:solidFill>
                  <a:srgbClr val="565956"/>
                </a:solidFill>
                <a:latin typeface="PT Serif"/>
                <a:ea typeface="PT Serif"/>
                <a:cs typeface="PT Serif"/>
                <a:sym typeface="PT Serif"/>
              </a:rPr>
              <a:t>Option YR</a:t>
            </a:r>
            <a:endParaRPr sz="1800" b="0" i="0" u="none" strike="noStrike" cap="none">
              <a:solidFill>
                <a:schemeClr val="dk1"/>
              </a:solidFill>
              <a:latin typeface="Calibri"/>
              <a:ea typeface="Calibri"/>
              <a:cs typeface="Calibri"/>
              <a:sym typeface="Calibri"/>
            </a:endParaRPr>
          </a:p>
        </p:txBody>
      </p:sp>
      <p:sp>
        <p:nvSpPr>
          <p:cNvPr id="397" name="Google Shape;397;p56"/>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p:nvPr/>
        </p:nvSpPr>
        <p:spPr>
          <a:xfrm>
            <a:off x="5751090" y="2034509"/>
            <a:ext cx="1913772" cy="3476700"/>
          </a:xfrm>
          <a:prstGeom prst="rect">
            <a:avLst/>
          </a:prstGeom>
          <a:solidFill>
            <a:srgbClr val="D3E9F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DFFFD"/>
              </a:solidFill>
              <a:latin typeface="PT Serif"/>
              <a:ea typeface="PT Serif"/>
              <a:cs typeface="PT Serif"/>
              <a:sym typeface="PT Serif"/>
            </a:endParaRPr>
          </a:p>
        </p:txBody>
      </p:sp>
      <p:sp>
        <p:nvSpPr>
          <p:cNvPr id="403" name="Google Shape;403;p57"/>
          <p:cNvSpPr/>
          <p:nvPr/>
        </p:nvSpPr>
        <p:spPr>
          <a:xfrm>
            <a:off x="1645940" y="4765228"/>
            <a:ext cx="3997661" cy="341888"/>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Discovery</a:t>
            </a:r>
            <a:endParaRPr sz="1400" b="0" i="0" u="none" strike="noStrike" cap="none">
              <a:solidFill>
                <a:schemeClr val="accent1"/>
              </a:solidFill>
              <a:latin typeface="Arial"/>
              <a:ea typeface="Arial"/>
              <a:cs typeface="Arial"/>
              <a:sym typeface="Arial"/>
            </a:endParaRPr>
          </a:p>
        </p:txBody>
      </p:sp>
      <p:cxnSp>
        <p:nvCxnSpPr>
          <p:cNvPr id="404" name="Google Shape;404;p57"/>
          <p:cNvCxnSpPr/>
          <p:nvPr/>
        </p:nvCxnSpPr>
        <p:spPr>
          <a:xfrm>
            <a:off x="9658748" y="2019367"/>
            <a:ext cx="24604" cy="3524808"/>
          </a:xfrm>
          <a:prstGeom prst="straightConnector1">
            <a:avLst/>
          </a:prstGeom>
          <a:noFill/>
          <a:ln w="9525" cap="flat" cmpd="sng">
            <a:solidFill>
              <a:srgbClr val="7F7F7F"/>
            </a:solidFill>
            <a:prstDash val="solid"/>
            <a:round/>
            <a:headEnd type="none" w="sm" len="sm"/>
            <a:tailEnd type="none" w="sm" len="sm"/>
          </a:ln>
        </p:spPr>
      </p:cxnSp>
      <p:sp>
        <p:nvSpPr>
          <p:cNvPr id="405" name="Google Shape;405;p57"/>
          <p:cNvSpPr txBox="1">
            <a:spLocks noGrp="1"/>
          </p:cNvSpPr>
          <p:nvPr>
            <p:ph type="title"/>
          </p:nvPr>
        </p:nvSpPr>
        <p:spPr>
          <a:xfrm>
            <a:off x="287025" y="380189"/>
            <a:ext cx="11353800" cy="7469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600"/>
              <a:buFont typeface="PT Serif"/>
              <a:buNone/>
            </a:pPr>
            <a:r>
              <a:rPr lang="en-US"/>
              <a:t>Health Hub Workplan v2</a:t>
            </a:r>
            <a:endParaRPr>
              <a:highlight>
                <a:srgbClr val="FFFF00"/>
              </a:highlight>
            </a:endParaRPr>
          </a:p>
        </p:txBody>
      </p:sp>
      <p:sp>
        <p:nvSpPr>
          <p:cNvPr id="406" name="Google Shape;406;p57"/>
          <p:cNvSpPr txBox="1">
            <a:spLocks noGrp="1"/>
          </p:cNvSpPr>
          <p:nvPr>
            <p:ph type="sldNum" idx="12"/>
          </p:nvPr>
        </p:nvSpPr>
        <p:spPr>
          <a:xfrm>
            <a:off x="11474969" y="6363970"/>
            <a:ext cx="40605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Source Sans Pro"/>
                <a:ea typeface="Source Sans Pro"/>
                <a:cs typeface="Source Sans Pro"/>
                <a:sym typeface="Source Sans Pro"/>
              </a:rPr>
              <a:t>8</a:t>
            </a:fld>
            <a:endParaRPr>
              <a:latin typeface="Source Sans Pro"/>
              <a:ea typeface="Source Sans Pro"/>
              <a:cs typeface="Source Sans Pro"/>
              <a:sym typeface="Source Sans Pro"/>
            </a:endParaRPr>
          </a:p>
        </p:txBody>
      </p:sp>
      <p:sp>
        <p:nvSpPr>
          <p:cNvPr id="407" name="Google Shape;407;p57"/>
          <p:cNvSpPr txBox="1"/>
          <p:nvPr/>
        </p:nvSpPr>
        <p:spPr>
          <a:xfrm>
            <a:off x="1686241" y="2096934"/>
            <a:ext cx="67452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 04/20 – 04/26</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8" name="Google Shape;408;p57"/>
          <p:cNvSpPr txBox="1"/>
          <p:nvPr/>
        </p:nvSpPr>
        <p:spPr>
          <a:xfrm>
            <a:off x="2776776" y="2088556"/>
            <a:ext cx="79572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2: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04-27 – 05/03</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09" name="Google Shape;409;p57"/>
          <p:cNvSpPr txBox="1"/>
          <p:nvPr/>
        </p:nvSpPr>
        <p:spPr>
          <a:xfrm>
            <a:off x="4920774" y="209747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4: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05/11 – 05/17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0" name="Google Shape;410;p57"/>
          <p:cNvSpPr txBox="1"/>
          <p:nvPr/>
        </p:nvSpPr>
        <p:spPr>
          <a:xfrm>
            <a:off x="3837789" y="2079186"/>
            <a:ext cx="6676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3: 05/04 – 05/10</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1" name="Google Shape;411;p57"/>
          <p:cNvSpPr txBox="1"/>
          <p:nvPr/>
        </p:nvSpPr>
        <p:spPr>
          <a:xfrm>
            <a:off x="1672956"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1</a:t>
            </a:r>
            <a:endParaRPr sz="1400" b="0" i="0" u="none" strike="noStrike" cap="none">
              <a:solidFill>
                <a:srgbClr val="000000"/>
              </a:solidFill>
              <a:latin typeface="Arial"/>
              <a:ea typeface="Arial"/>
              <a:cs typeface="Arial"/>
              <a:sym typeface="Arial"/>
            </a:endParaRPr>
          </a:p>
        </p:txBody>
      </p:sp>
      <p:sp>
        <p:nvSpPr>
          <p:cNvPr id="412" name="Google Shape;412;p57"/>
          <p:cNvSpPr txBox="1"/>
          <p:nvPr/>
        </p:nvSpPr>
        <p:spPr>
          <a:xfrm>
            <a:off x="3756035" y="1844209"/>
            <a:ext cx="616179"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2</a:t>
            </a:r>
            <a:endParaRPr sz="1400" b="0" i="0" u="none" strike="noStrike" cap="none">
              <a:solidFill>
                <a:srgbClr val="000000"/>
              </a:solidFill>
              <a:latin typeface="Arial"/>
              <a:ea typeface="Arial"/>
              <a:cs typeface="Arial"/>
              <a:sym typeface="Arial"/>
            </a:endParaRPr>
          </a:p>
        </p:txBody>
      </p:sp>
      <p:sp>
        <p:nvSpPr>
          <p:cNvPr id="413" name="Google Shape;413;p57"/>
          <p:cNvSpPr txBox="1"/>
          <p:nvPr/>
        </p:nvSpPr>
        <p:spPr>
          <a:xfrm>
            <a:off x="5755073" y="2096126"/>
            <a:ext cx="7182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5: </a:t>
            </a:r>
            <a:endParaRPr sz="900" b="1" i="0" u="none" strike="noStrike" cap="none">
              <a:solidFill>
                <a:srgbClr val="202120"/>
              </a:solidFill>
              <a:latin typeface="Source Sans Pro SemiBold"/>
              <a:ea typeface="Source Sans Pro SemiBold"/>
              <a:cs typeface="Source Sans Pro SemiBold"/>
              <a:sym typeface="Source Sans Pro SemiBold"/>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05/18 – 05/24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14" name="Google Shape;414;p57"/>
          <p:cNvSpPr txBox="1"/>
          <p:nvPr/>
        </p:nvSpPr>
        <p:spPr>
          <a:xfrm>
            <a:off x="5720543" y="1844207"/>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3</a:t>
            </a:r>
            <a:endParaRPr sz="1400" b="0" i="0" u="none" strike="noStrike" cap="none">
              <a:solidFill>
                <a:srgbClr val="000000"/>
              </a:solidFill>
              <a:latin typeface="Arial"/>
              <a:ea typeface="Arial"/>
              <a:cs typeface="Arial"/>
              <a:sym typeface="Arial"/>
            </a:endParaRPr>
          </a:p>
        </p:txBody>
      </p:sp>
      <p:sp>
        <p:nvSpPr>
          <p:cNvPr id="415" name="Google Shape;415;p57"/>
          <p:cNvSpPr/>
          <p:nvPr/>
        </p:nvSpPr>
        <p:spPr>
          <a:xfrm>
            <a:off x="1667845" y="2888953"/>
            <a:ext cx="82296" cy="82576"/>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202120"/>
              </a:solidFill>
              <a:latin typeface="PT Serif"/>
              <a:ea typeface="PT Serif"/>
              <a:cs typeface="PT Serif"/>
              <a:sym typeface="PT Serif"/>
            </a:endParaRPr>
          </a:p>
        </p:txBody>
      </p:sp>
      <p:cxnSp>
        <p:nvCxnSpPr>
          <p:cNvPr id="416" name="Google Shape;416;p57"/>
          <p:cNvCxnSpPr/>
          <p:nvPr/>
        </p:nvCxnSpPr>
        <p:spPr>
          <a:xfrm flipH="1">
            <a:off x="3735130" y="2018680"/>
            <a:ext cx="2888" cy="3513950"/>
          </a:xfrm>
          <a:prstGeom prst="straightConnector1">
            <a:avLst/>
          </a:prstGeom>
          <a:noFill/>
          <a:ln w="9525" cap="flat" cmpd="sng">
            <a:solidFill>
              <a:srgbClr val="7F7F7F"/>
            </a:solidFill>
            <a:prstDash val="solid"/>
            <a:round/>
            <a:headEnd type="none" w="sm" len="sm"/>
            <a:tailEnd type="none" w="sm" len="sm"/>
          </a:ln>
        </p:spPr>
      </p:cxnSp>
      <p:cxnSp>
        <p:nvCxnSpPr>
          <p:cNvPr id="417" name="Google Shape;417;p57"/>
          <p:cNvCxnSpPr/>
          <p:nvPr/>
        </p:nvCxnSpPr>
        <p:spPr>
          <a:xfrm>
            <a:off x="1611183" y="2018680"/>
            <a:ext cx="0" cy="3525495"/>
          </a:xfrm>
          <a:prstGeom prst="straightConnector1">
            <a:avLst/>
          </a:prstGeom>
          <a:noFill/>
          <a:ln w="9525" cap="flat" cmpd="sng">
            <a:solidFill>
              <a:srgbClr val="7F7F7F"/>
            </a:solidFill>
            <a:prstDash val="solid"/>
            <a:round/>
            <a:headEnd type="none" w="sm" len="sm"/>
            <a:tailEnd type="none" w="sm" len="sm"/>
          </a:ln>
        </p:spPr>
      </p:cxnSp>
      <p:cxnSp>
        <p:nvCxnSpPr>
          <p:cNvPr id="418" name="Google Shape;418;p57"/>
          <p:cNvCxnSpPr>
            <a:endCxn id="402" idx="2"/>
          </p:cNvCxnSpPr>
          <p:nvPr/>
        </p:nvCxnSpPr>
        <p:spPr>
          <a:xfrm flipH="1">
            <a:off x="6707976" y="1985609"/>
            <a:ext cx="7500" cy="3525600"/>
          </a:xfrm>
          <a:prstGeom prst="straightConnector1">
            <a:avLst/>
          </a:prstGeom>
          <a:noFill/>
          <a:ln w="9525" cap="flat" cmpd="sng">
            <a:solidFill>
              <a:srgbClr val="C7C7C7"/>
            </a:solidFill>
            <a:prstDash val="dot"/>
            <a:round/>
            <a:headEnd type="none" w="sm" len="sm"/>
            <a:tailEnd type="none" w="sm" len="sm"/>
          </a:ln>
        </p:spPr>
      </p:cxnSp>
      <p:cxnSp>
        <p:nvCxnSpPr>
          <p:cNvPr id="419" name="Google Shape;419;p57"/>
          <p:cNvCxnSpPr/>
          <p:nvPr/>
        </p:nvCxnSpPr>
        <p:spPr>
          <a:xfrm>
            <a:off x="4736006" y="2018680"/>
            <a:ext cx="0" cy="3525495"/>
          </a:xfrm>
          <a:prstGeom prst="straightConnector1">
            <a:avLst/>
          </a:prstGeom>
          <a:noFill/>
          <a:ln w="9525" cap="flat" cmpd="sng">
            <a:solidFill>
              <a:srgbClr val="C7C7C7"/>
            </a:solidFill>
            <a:prstDash val="dot"/>
            <a:round/>
            <a:headEnd type="none" w="sm" len="sm"/>
            <a:tailEnd type="none" w="sm" len="sm"/>
          </a:ln>
        </p:spPr>
      </p:cxnSp>
      <p:cxnSp>
        <p:nvCxnSpPr>
          <p:cNvPr id="420" name="Google Shape;420;p57"/>
          <p:cNvCxnSpPr/>
          <p:nvPr/>
        </p:nvCxnSpPr>
        <p:spPr>
          <a:xfrm>
            <a:off x="5699341" y="2030715"/>
            <a:ext cx="21202" cy="3513460"/>
          </a:xfrm>
          <a:prstGeom prst="straightConnector1">
            <a:avLst/>
          </a:prstGeom>
          <a:noFill/>
          <a:ln w="9525" cap="flat" cmpd="sng">
            <a:solidFill>
              <a:srgbClr val="7F7F7F"/>
            </a:solidFill>
            <a:prstDash val="solid"/>
            <a:round/>
            <a:headEnd type="none" w="sm" len="sm"/>
            <a:tailEnd type="none" w="sm" len="sm"/>
          </a:ln>
        </p:spPr>
      </p:cxnSp>
      <p:cxnSp>
        <p:nvCxnSpPr>
          <p:cNvPr id="421" name="Google Shape;421;p57"/>
          <p:cNvCxnSpPr/>
          <p:nvPr/>
        </p:nvCxnSpPr>
        <p:spPr>
          <a:xfrm rot="10800000" flipH="1">
            <a:off x="520585" y="3662415"/>
            <a:ext cx="11082300" cy="11400"/>
          </a:xfrm>
          <a:prstGeom prst="straightConnector1">
            <a:avLst/>
          </a:prstGeom>
          <a:noFill/>
          <a:ln w="9525" cap="flat" cmpd="sng">
            <a:solidFill>
              <a:srgbClr val="747C74"/>
            </a:solidFill>
            <a:prstDash val="solid"/>
            <a:round/>
            <a:headEnd type="none" w="sm" len="sm"/>
            <a:tailEnd type="none" w="sm" len="sm"/>
          </a:ln>
        </p:spPr>
      </p:cxnSp>
      <p:cxnSp>
        <p:nvCxnSpPr>
          <p:cNvPr id="422" name="Google Shape;422;p57"/>
          <p:cNvCxnSpPr/>
          <p:nvPr/>
        </p:nvCxnSpPr>
        <p:spPr>
          <a:xfrm rot="10800000" flipH="1">
            <a:off x="523582" y="4732353"/>
            <a:ext cx="11082367" cy="6568"/>
          </a:xfrm>
          <a:prstGeom prst="straightConnector1">
            <a:avLst/>
          </a:prstGeom>
          <a:noFill/>
          <a:ln w="9525" cap="flat" cmpd="sng">
            <a:solidFill>
              <a:srgbClr val="747C74"/>
            </a:solidFill>
            <a:prstDash val="solid"/>
            <a:round/>
            <a:headEnd type="none" w="sm" len="sm"/>
            <a:tailEnd type="none" w="sm" len="sm"/>
          </a:ln>
        </p:spPr>
      </p:cxnSp>
      <p:sp>
        <p:nvSpPr>
          <p:cNvPr id="423" name="Google Shape;423;p57"/>
          <p:cNvSpPr/>
          <p:nvPr/>
        </p:nvSpPr>
        <p:spPr>
          <a:xfrm>
            <a:off x="1805923" y="2441401"/>
            <a:ext cx="18999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understanding of product and product goals</a:t>
            </a:r>
            <a:endParaRPr sz="900" b="0" i="0" u="none" strike="noStrike" cap="none">
              <a:solidFill>
                <a:srgbClr val="000000"/>
              </a:solidFill>
              <a:latin typeface="Source Sans Pro"/>
              <a:ea typeface="Source Sans Pro"/>
              <a:cs typeface="Source Sans Pro"/>
              <a:sym typeface="Source Sans Pro"/>
            </a:endParaRPr>
          </a:p>
        </p:txBody>
      </p:sp>
      <p:sp>
        <p:nvSpPr>
          <p:cNvPr id="424" name="Google Shape;424;p57"/>
          <p:cNvSpPr/>
          <p:nvPr/>
        </p:nvSpPr>
        <p:spPr>
          <a:xfrm>
            <a:off x="3767152" y="2442775"/>
            <a:ext cx="5843400" cy="3336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Build Roadmap</a:t>
            </a:r>
            <a:endParaRPr sz="900" b="0" i="0" u="none" strike="noStrike" cap="none">
              <a:solidFill>
                <a:srgbClr val="000000"/>
              </a:solidFill>
              <a:latin typeface="Source Sans Pro"/>
              <a:ea typeface="Source Sans Pro"/>
              <a:cs typeface="Source Sans Pro"/>
              <a:sym typeface="Source Sans Pro"/>
            </a:endParaRPr>
          </a:p>
        </p:txBody>
      </p:sp>
      <p:sp>
        <p:nvSpPr>
          <p:cNvPr id="425" name="Google Shape;425;p57"/>
          <p:cNvSpPr/>
          <p:nvPr/>
        </p:nvSpPr>
        <p:spPr>
          <a:xfrm>
            <a:off x="1642323" y="3688176"/>
            <a:ext cx="2020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Comparative research</a:t>
            </a:r>
            <a:endParaRPr sz="900" b="0" i="0" u="none" strike="noStrike" cap="none">
              <a:solidFill>
                <a:srgbClr val="FDFFFD"/>
              </a:solidFill>
              <a:latin typeface="Source Sans Pro"/>
              <a:ea typeface="Source Sans Pro"/>
              <a:cs typeface="Source Sans Pro"/>
              <a:sym typeface="Source Sans Pro"/>
            </a:endParaRPr>
          </a:p>
        </p:txBody>
      </p:sp>
      <p:cxnSp>
        <p:nvCxnSpPr>
          <p:cNvPr id="426" name="Google Shape;426;p57"/>
          <p:cNvCxnSpPr/>
          <p:nvPr/>
        </p:nvCxnSpPr>
        <p:spPr>
          <a:xfrm>
            <a:off x="1632193" y="2025116"/>
            <a:ext cx="2084815" cy="0"/>
          </a:xfrm>
          <a:prstGeom prst="straightConnector1">
            <a:avLst/>
          </a:prstGeom>
          <a:noFill/>
          <a:ln w="12700" cap="flat" cmpd="sng">
            <a:solidFill>
              <a:schemeClr val="dk1"/>
            </a:solidFill>
            <a:prstDash val="solid"/>
            <a:round/>
            <a:headEnd type="none" w="sm" len="sm"/>
            <a:tailEnd type="none" w="sm" len="sm"/>
          </a:ln>
        </p:spPr>
      </p:cxnSp>
      <p:cxnSp>
        <p:nvCxnSpPr>
          <p:cNvPr id="427" name="Google Shape;427;p57"/>
          <p:cNvCxnSpPr/>
          <p:nvPr/>
        </p:nvCxnSpPr>
        <p:spPr>
          <a:xfrm>
            <a:off x="3756035" y="2025116"/>
            <a:ext cx="1925293" cy="0"/>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57"/>
          <p:cNvCxnSpPr/>
          <p:nvPr/>
        </p:nvCxnSpPr>
        <p:spPr>
          <a:xfrm>
            <a:off x="526863" y="5532630"/>
            <a:ext cx="11083066" cy="11545"/>
          </a:xfrm>
          <a:prstGeom prst="straightConnector1">
            <a:avLst/>
          </a:prstGeom>
          <a:noFill/>
          <a:ln w="9525" cap="flat" cmpd="sng">
            <a:solidFill>
              <a:srgbClr val="747C74"/>
            </a:solidFill>
            <a:prstDash val="solid"/>
            <a:round/>
            <a:headEnd type="none" w="sm" len="sm"/>
            <a:tailEnd type="none" w="sm" len="sm"/>
          </a:ln>
        </p:spPr>
      </p:cxnSp>
      <p:sp>
        <p:nvSpPr>
          <p:cNvPr id="429" name="Google Shape;429;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sp>
        <p:nvSpPr>
          <p:cNvPr id="430" name="Google Shape;430;p57"/>
          <p:cNvSpPr txBox="1"/>
          <p:nvPr/>
        </p:nvSpPr>
        <p:spPr>
          <a:xfrm>
            <a:off x="3142927" y="5210343"/>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900"/>
              <a:buFont typeface="PT Serif"/>
              <a:buNone/>
            </a:pPr>
            <a:endParaRPr sz="900" b="0" i="0" u="none" strike="noStrike" cap="none">
              <a:solidFill>
                <a:srgbClr val="202120"/>
              </a:solidFill>
              <a:latin typeface="PT Serif"/>
              <a:ea typeface="PT Serif"/>
              <a:cs typeface="PT Serif"/>
              <a:sym typeface="PT Serif"/>
            </a:endParaRPr>
          </a:p>
        </p:txBody>
      </p:sp>
      <p:grpSp>
        <p:nvGrpSpPr>
          <p:cNvPr id="431" name="Google Shape;431;p57"/>
          <p:cNvGrpSpPr/>
          <p:nvPr/>
        </p:nvGrpSpPr>
        <p:grpSpPr>
          <a:xfrm>
            <a:off x="9039633" y="670431"/>
            <a:ext cx="2100972" cy="318123"/>
            <a:chOff x="8441380" y="969090"/>
            <a:chExt cx="2100972" cy="318123"/>
          </a:xfrm>
        </p:grpSpPr>
        <p:sp>
          <p:nvSpPr>
            <p:cNvPr id="432" name="Google Shape;432;p57"/>
            <p:cNvSpPr/>
            <p:nvPr/>
          </p:nvSpPr>
          <p:spPr>
            <a:xfrm>
              <a:off x="9441501" y="969519"/>
              <a:ext cx="195608" cy="194198"/>
            </a:xfrm>
            <a:prstGeom prst="diamond">
              <a:avLst/>
            </a:prstGeom>
            <a:solidFill>
              <a:srgbClr val="01213C"/>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3" name="Google Shape;433;p57"/>
            <p:cNvSpPr/>
            <p:nvPr/>
          </p:nvSpPr>
          <p:spPr>
            <a:xfrm>
              <a:off x="8441380" y="969090"/>
              <a:ext cx="195608" cy="194198"/>
            </a:xfrm>
            <a:prstGeom prst="diamond">
              <a:avLst/>
            </a:prstGeom>
            <a:solidFill>
              <a:schemeClr val="accent3"/>
            </a:solidFill>
            <a:ln w="9525"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700"/>
                <a:buFont typeface="Calibri"/>
                <a:buNone/>
              </a:pPr>
              <a:endParaRPr sz="700" b="0" i="0" u="none" strike="noStrike" cap="none">
                <a:solidFill>
                  <a:schemeClr val="dk2"/>
                </a:solidFill>
                <a:latin typeface="PT Serif"/>
                <a:ea typeface="PT Serif"/>
                <a:cs typeface="PT Serif"/>
                <a:sym typeface="PT Serif"/>
              </a:endParaRPr>
            </a:p>
          </p:txBody>
        </p:sp>
        <p:sp>
          <p:nvSpPr>
            <p:cNvPr id="434" name="Google Shape;434;p57"/>
            <p:cNvSpPr txBox="1"/>
            <p:nvPr/>
          </p:nvSpPr>
          <p:spPr>
            <a:xfrm>
              <a:off x="8665301" y="1040992"/>
              <a:ext cx="572133"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design team</a:t>
              </a:r>
              <a:endParaRPr sz="800" b="0" i="0" u="none" strike="noStrike" cap="none">
                <a:solidFill>
                  <a:schemeClr val="dk2"/>
                </a:solidFill>
                <a:latin typeface="Source Sans Pro"/>
                <a:ea typeface="Source Sans Pro"/>
                <a:cs typeface="Source Sans Pro"/>
                <a:sym typeface="Source Sans Pro"/>
              </a:endParaRPr>
            </a:p>
          </p:txBody>
        </p:sp>
        <p:sp>
          <p:nvSpPr>
            <p:cNvPr id="435" name="Google Shape;435;p57"/>
            <p:cNvSpPr txBox="1"/>
            <p:nvPr/>
          </p:nvSpPr>
          <p:spPr>
            <a:xfrm>
              <a:off x="9730852" y="1031921"/>
              <a:ext cx="811500" cy="246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2"/>
                </a:buClr>
                <a:buSzPts val="700"/>
                <a:buFont typeface="PT Serif"/>
                <a:buNone/>
              </a:pPr>
              <a:r>
                <a:rPr lang="en-US" sz="800" b="0" i="0" u="none" strike="noStrike" cap="none">
                  <a:solidFill>
                    <a:schemeClr val="dk2"/>
                  </a:solidFill>
                  <a:latin typeface="Source Sans Pro"/>
                  <a:ea typeface="Source Sans Pro"/>
                  <a:cs typeface="Source Sans Pro"/>
                  <a:sym typeface="Source Sans Pro"/>
                </a:rPr>
                <a:t>Owned by product  team</a:t>
              </a:r>
              <a:endParaRPr sz="800" b="0" i="0" u="none" strike="noStrike" cap="none">
                <a:solidFill>
                  <a:schemeClr val="dk2"/>
                </a:solidFill>
                <a:latin typeface="Source Sans Pro"/>
                <a:ea typeface="Source Sans Pro"/>
                <a:cs typeface="Source Sans Pro"/>
                <a:sym typeface="Source Sans Pro"/>
              </a:endParaRPr>
            </a:p>
          </p:txBody>
        </p:sp>
      </p:grpSp>
      <p:sp>
        <p:nvSpPr>
          <p:cNvPr id="436" name="Google Shape;436;p57"/>
          <p:cNvSpPr txBox="1"/>
          <p:nvPr/>
        </p:nvSpPr>
        <p:spPr>
          <a:xfrm>
            <a:off x="6904134" y="2094195"/>
            <a:ext cx="7180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05/25 – 05/31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37" name="Google Shape;437;p57"/>
          <p:cNvCxnSpPr/>
          <p:nvPr/>
        </p:nvCxnSpPr>
        <p:spPr>
          <a:xfrm>
            <a:off x="6719380" y="2015401"/>
            <a:ext cx="0" cy="3528774"/>
          </a:xfrm>
          <a:prstGeom prst="straightConnector1">
            <a:avLst/>
          </a:prstGeom>
          <a:noFill/>
          <a:ln w="9525" cap="flat" cmpd="sng">
            <a:solidFill>
              <a:srgbClr val="C7C7C7"/>
            </a:solidFill>
            <a:prstDash val="dot"/>
            <a:round/>
            <a:headEnd type="none" w="sm" len="sm"/>
            <a:tailEnd type="none" w="sm" len="sm"/>
          </a:ln>
        </p:spPr>
      </p:cxnSp>
      <p:cxnSp>
        <p:nvCxnSpPr>
          <p:cNvPr id="438" name="Google Shape;438;p57"/>
          <p:cNvCxnSpPr/>
          <p:nvPr/>
        </p:nvCxnSpPr>
        <p:spPr>
          <a:xfrm>
            <a:off x="5728467" y="2028406"/>
            <a:ext cx="1925293" cy="0"/>
          </a:xfrm>
          <a:prstGeom prst="straightConnector1">
            <a:avLst/>
          </a:prstGeom>
          <a:noFill/>
          <a:ln w="12700" cap="flat" cmpd="sng">
            <a:solidFill>
              <a:schemeClr val="dk1"/>
            </a:solidFill>
            <a:prstDash val="solid"/>
            <a:round/>
            <a:headEnd type="none" w="sm" len="sm"/>
            <a:tailEnd type="none" w="sm" len="sm"/>
          </a:ln>
        </p:spPr>
      </p:cxnSp>
      <p:cxnSp>
        <p:nvCxnSpPr>
          <p:cNvPr id="439" name="Google Shape;439;p57"/>
          <p:cNvCxnSpPr/>
          <p:nvPr/>
        </p:nvCxnSpPr>
        <p:spPr>
          <a:xfrm>
            <a:off x="7679170" y="2038173"/>
            <a:ext cx="0" cy="3506002"/>
          </a:xfrm>
          <a:prstGeom prst="straightConnector1">
            <a:avLst/>
          </a:prstGeom>
          <a:noFill/>
          <a:ln w="9525" cap="flat" cmpd="sng">
            <a:solidFill>
              <a:srgbClr val="7F7F7F"/>
            </a:solidFill>
            <a:prstDash val="solid"/>
            <a:round/>
            <a:headEnd type="none" w="sm" len="sm"/>
            <a:tailEnd type="none" w="sm" len="sm"/>
          </a:ln>
        </p:spPr>
      </p:cxnSp>
      <p:sp>
        <p:nvSpPr>
          <p:cNvPr id="440" name="Google Shape;440;p57"/>
          <p:cNvSpPr txBox="1"/>
          <p:nvPr/>
        </p:nvSpPr>
        <p:spPr>
          <a:xfrm>
            <a:off x="7734659" y="2077323"/>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7: 06/01-06/07</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sp>
        <p:nvSpPr>
          <p:cNvPr id="441" name="Google Shape;441;p57"/>
          <p:cNvSpPr txBox="1"/>
          <p:nvPr/>
        </p:nvSpPr>
        <p:spPr>
          <a:xfrm>
            <a:off x="7700121" y="1825401"/>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4</a:t>
            </a:r>
            <a:endParaRPr sz="1400" b="0" i="0" u="none" strike="noStrike" cap="none">
              <a:solidFill>
                <a:srgbClr val="000000"/>
              </a:solidFill>
              <a:latin typeface="Arial"/>
              <a:ea typeface="Arial"/>
              <a:cs typeface="Arial"/>
              <a:sym typeface="Arial"/>
            </a:endParaRPr>
          </a:p>
        </p:txBody>
      </p:sp>
      <p:cxnSp>
        <p:nvCxnSpPr>
          <p:cNvPr id="442" name="Google Shape;442;p57"/>
          <p:cNvCxnSpPr/>
          <p:nvPr/>
        </p:nvCxnSpPr>
        <p:spPr>
          <a:xfrm>
            <a:off x="7678919" y="2011909"/>
            <a:ext cx="0" cy="3520721"/>
          </a:xfrm>
          <a:prstGeom prst="straightConnector1">
            <a:avLst/>
          </a:prstGeom>
          <a:noFill/>
          <a:ln w="9525" cap="flat" cmpd="sng">
            <a:solidFill>
              <a:srgbClr val="7F7F7F"/>
            </a:solidFill>
            <a:prstDash val="solid"/>
            <a:round/>
            <a:headEnd type="none" w="sm" len="sm"/>
            <a:tailEnd type="none" w="sm" len="sm"/>
          </a:ln>
        </p:spPr>
      </p:cxnSp>
      <p:cxnSp>
        <p:nvCxnSpPr>
          <p:cNvPr id="443" name="Google Shape;443;p57"/>
          <p:cNvCxnSpPr/>
          <p:nvPr/>
        </p:nvCxnSpPr>
        <p:spPr>
          <a:xfrm rot="10800000" flipH="1">
            <a:off x="7700121" y="2021796"/>
            <a:ext cx="1935415" cy="970"/>
          </a:xfrm>
          <a:prstGeom prst="straightConnector1">
            <a:avLst/>
          </a:prstGeom>
          <a:noFill/>
          <a:ln w="12700" cap="flat" cmpd="sng">
            <a:solidFill>
              <a:schemeClr val="dk1"/>
            </a:solidFill>
            <a:prstDash val="solid"/>
            <a:round/>
            <a:headEnd type="none" w="sm" len="sm"/>
            <a:tailEnd type="none" w="sm" len="sm"/>
          </a:ln>
        </p:spPr>
      </p:cxnSp>
      <p:sp>
        <p:nvSpPr>
          <p:cNvPr id="444" name="Google Shape;444;p57"/>
          <p:cNvSpPr txBox="1"/>
          <p:nvPr/>
        </p:nvSpPr>
        <p:spPr>
          <a:xfrm>
            <a:off x="8895393" y="2075414"/>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8: 06/08-06/14</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45" name="Google Shape;445;p57"/>
          <p:cNvCxnSpPr/>
          <p:nvPr/>
        </p:nvCxnSpPr>
        <p:spPr>
          <a:xfrm>
            <a:off x="10594097" y="2077845"/>
            <a:ext cx="0" cy="3466330"/>
          </a:xfrm>
          <a:prstGeom prst="straightConnector1">
            <a:avLst/>
          </a:prstGeom>
          <a:noFill/>
          <a:ln w="9525" cap="flat" cmpd="sng">
            <a:solidFill>
              <a:srgbClr val="C7C7C7"/>
            </a:solidFill>
            <a:prstDash val="dot"/>
            <a:round/>
            <a:headEnd type="none" w="sm" len="sm"/>
            <a:tailEnd type="none" w="sm" len="sm"/>
          </a:ln>
        </p:spPr>
      </p:cxnSp>
      <p:sp>
        <p:nvSpPr>
          <p:cNvPr id="446" name="Google Shape;446;p57"/>
          <p:cNvSpPr txBox="1"/>
          <p:nvPr/>
        </p:nvSpPr>
        <p:spPr>
          <a:xfrm>
            <a:off x="9835687" y="6408650"/>
            <a:ext cx="1805138"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Workplan</a:t>
            </a:r>
            <a:endParaRPr sz="1800" b="0" i="0" u="none" strike="noStrike" cap="none">
              <a:solidFill>
                <a:schemeClr val="dk1"/>
              </a:solidFill>
              <a:latin typeface="Calibri"/>
              <a:ea typeface="Calibri"/>
              <a:cs typeface="Calibri"/>
              <a:sym typeface="Calibri"/>
            </a:endParaRPr>
          </a:p>
        </p:txBody>
      </p:sp>
      <p:grpSp>
        <p:nvGrpSpPr>
          <p:cNvPr id="447" name="Google Shape;447;p57"/>
          <p:cNvGrpSpPr/>
          <p:nvPr/>
        </p:nvGrpSpPr>
        <p:grpSpPr>
          <a:xfrm>
            <a:off x="7040660" y="1528044"/>
            <a:ext cx="1295260" cy="4031266"/>
            <a:chOff x="7066561" y="1375225"/>
            <a:chExt cx="1365300" cy="5011519"/>
          </a:xfrm>
        </p:grpSpPr>
        <p:cxnSp>
          <p:nvCxnSpPr>
            <p:cNvPr id="448" name="Google Shape;448;p57"/>
            <p:cNvCxnSpPr/>
            <p:nvPr/>
          </p:nvCxnSpPr>
          <p:spPr>
            <a:xfrm flipH="1">
              <a:off x="7731472" y="1782465"/>
              <a:ext cx="4750" cy="4604279"/>
            </a:xfrm>
            <a:prstGeom prst="straightConnector1">
              <a:avLst/>
            </a:prstGeom>
            <a:noFill/>
            <a:ln w="12700" cap="flat" cmpd="sng">
              <a:solidFill>
                <a:srgbClr val="A1AEBF"/>
              </a:solidFill>
              <a:prstDash val="solid"/>
              <a:round/>
              <a:headEnd type="none" w="sm" len="sm"/>
              <a:tailEnd type="none" w="sm" len="sm"/>
            </a:ln>
          </p:spPr>
        </p:cxnSp>
        <p:grpSp>
          <p:nvGrpSpPr>
            <p:cNvPr id="449" name="Google Shape;449;p57"/>
            <p:cNvGrpSpPr/>
            <p:nvPr/>
          </p:nvGrpSpPr>
          <p:grpSpPr>
            <a:xfrm>
              <a:off x="7066561" y="1375225"/>
              <a:ext cx="1365300" cy="421359"/>
              <a:chOff x="7187211" y="1406975"/>
              <a:chExt cx="1365300" cy="421359"/>
            </a:xfrm>
          </p:grpSpPr>
          <p:sp>
            <p:nvSpPr>
              <p:cNvPr id="450" name="Google Shape;450;p57"/>
              <p:cNvSpPr/>
              <p:nvPr/>
            </p:nvSpPr>
            <p:spPr>
              <a:xfrm>
                <a:off x="7187211" y="1406975"/>
                <a:ext cx="1365300" cy="344100"/>
              </a:xfrm>
              <a:prstGeom prst="roundRect">
                <a:avLst>
                  <a:gd name="adj" fmla="val 16667"/>
                </a:avLst>
              </a:prstGeom>
              <a:solidFill>
                <a:srgbClr val="D3E9FF"/>
              </a:solidFill>
              <a:ln>
                <a:noFill/>
              </a:ln>
            </p:spPr>
            <p:txBody>
              <a:bodyPr spcFirstLastPara="1" wrap="square" lIns="91425" tIns="73150" rIns="91425" bIns="45700" anchor="ctr" anchorCtr="0">
                <a:noAutofit/>
              </a:bodyPr>
              <a:lstStyle/>
              <a:p>
                <a:pPr marL="0" marR="0" lvl="0" indent="0" algn="ctr" rtl="0">
                  <a:lnSpc>
                    <a:spcPct val="100000"/>
                  </a:lnSpc>
                  <a:spcBef>
                    <a:spcPts val="0"/>
                  </a:spcBef>
                  <a:spcAft>
                    <a:spcPts val="0"/>
                  </a:spcAft>
                  <a:buClr>
                    <a:schemeClr val="accent1"/>
                  </a:buClr>
                  <a:buSzPts val="1200"/>
                  <a:buFont typeface="Source Sans Pro SemiBold"/>
                  <a:buNone/>
                </a:pPr>
                <a:r>
                  <a:rPr lang="en-US" sz="1200" b="1" i="0" u="none" strike="noStrike" cap="none">
                    <a:solidFill>
                      <a:schemeClr val="accent1"/>
                    </a:solidFill>
                    <a:latin typeface="Source Sans Pro SemiBold"/>
                    <a:ea typeface="Source Sans Pro SemiBold"/>
                    <a:cs typeface="Source Sans Pro SemiBold"/>
                    <a:sym typeface="Source Sans Pro SemiBold"/>
                  </a:rPr>
                  <a:t>WE ARE HERE</a:t>
                </a:r>
                <a:endParaRPr sz="12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451" name="Google Shape;451;p57"/>
              <p:cNvSpPr/>
              <p:nvPr/>
            </p:nvSpPr>
            <p:spPr>
              <a:xfrm rot="10800000">
                <a:off x="7773027" y="1745784"/>
                <a:ext cx="171449" cy="82550"/>
              </a:xfrm>
              <a:prstGeom prst="triangle">
                <a:avLst>
                  <a:gd name="adj" fmla="val 50000"/>
                </a:avLst>
              </a:prstGeom>
              <a:solidFill>
                <a:srgbClr val="D3E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grpSp>
      <p:cxnSp>
        <p:nvCxnSpPr>
          <p:cNvPr id="452" name="Google Shape;452;p57"/>
          <p:cNvCxnSpPr/>
          <p:nvPr/>
        </p:nvCxnSpPr>
        <p:spPr>
          <a:xfrm flipH="1">
            <a:off x="11605949" y="2025140"/>
            <a:ext cx="9754" cy="3519035"/>
          </a:xfrm>
          <a:prstGeom prst="straightConnector1">
            <a:avLst/>
          </a:prstGeom>
          <a:noFill/>
          <a:ln w="9525" cap="flat" cmpd="sng">
            <a:solidFill>
              <a:srgbClr val="7F7F7F"/>
            </a:solidFill>
            <a:prstDash val="solid"/>
            <a:round/>
            <a:headEnd type="none" w="sm" len="sm"/>
            <a:tailEnd type="none" w="sm" len="sm"/>
          </a:ln>
        </p:spPr>
      </p:cxnSp>
      <p:sp>
        <p:nvSpPr>
          <p:cNvPr id="453" name="Google Shape;453;p57"/>
          <p:cNvSpPr txBox="1"/>
          <p:nvPr/>
        </p:nvSpPr>
        <p:spPr>
          <a:xfrm>
            <a:off x="9691614" y="2083096"/>
            <a:ext cx="660841"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 06/15-06/21</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4" name="Google Shape;454;p57"/>
          <p:cNvCxnSpPr/>
          <p:nvPr/>
        </p:nvCxnSpPr>
        <p:spPr>
          <a:xfrm rot="10800000" flipH="1">
            <a:off x="9683352" y="2021000"/>
            <a:ext cx="1935415" cy="970"/>
          </a:xfrm>
          <a:prstGeom prst="straightConnector1">
            <a:avLst/>
          </a:prstGeom>
          <a:noFill/>
          <a:ln w="12700" cap="flat" cmpd="sng">
            <a:solidFill>
              <a:schemeClr val="dk1"/>
            </a:solidFill>
            <a:prstDash val="solid"/>
            <a:round/>
            <a:headEnd type="none" w="sm" len="sm"/>
            <a:tailEnd type="none" w="sm" len="sm"/>
          </a:ln>
        </p:spPr>
      </p:cxnSp>
      <p:sp>
        <p:nvSpPr>
          <p:cNvPr id="455" name="Google Shape;455;p57"/>
          <p:cNvSpPr txBox="1"/>
          <p:nvPr/>
        </p:nvSpPr>
        <p:spPr>
          <a:xfrm>
            <a:off x="10852348" y="2081187"/>
            <a:ext cx="656498"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Week 10: 06/22-06/28</a:t>
            </a:r>
            <a:endParaRPr sz="900" b="1" i="0" u="none" strike="noStrike" cap="none">
              <a:solidFill>
                <a:srgbClr val="202120"/>
              </a:solidFill>
              <a:latin typeface="Source Sans Pro SemiBold"/>
              <a:ea typeface="Source Sans Pro SemiBold"/>
              <a:cs typeface="Source Sans Pro SemiBold"/>
              <a:sym typeface="Source Sans Pro SemiBold"/>
            </a:endParaRPr>
          </a:p>
        </p:txBody>
      </p:sp>
      <p:cxnSp>
        <p:nvCxnSpPr>
          <p:cNvPr id="456" name="Google Shape;456;p57"/>
          <p:cNvCxnSpPr/>
          <p:nvPr/>
        </p:nvCxnSpPr>
        <p:spPr>
          <a:xfrm>
            <a:off x="8597013" y="2025116"/>
            <a:ext cx="0" cy="3507514"/>
          </a:xfrm>
          <a:prstGeom prst="straightConnector1">
            <a:avLst/>
          </a:prstGeom>
          <a:noFill/>
          <a:ln w="9525" cap="flat" cmpd="sng">
            <a:solidFill>
              <a:srgbClr val="C7C7C7"/>
            </a:solidFill>
            <a:prstDash val="dot"/>
            <a:round/>
            <a:headEnd type="none" w="sm" len="sm"/>
            <a:tailEnd type="none" w="sm" len="sm"/>
          </a:ln>
        </p:spPr>
      </p:cxnSp>
      <p:sp>
        <p:nvSpPr>
          <p:cNvPr id="457" name="Google Shape;457;p57"/>
          <p:cNvSpPr/>
          <p:nvPr/>
        </p:nvSpPr>
        <p:spPr>
          <a:xfrm>
            <a:off x="614063" y="2547262"/>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Product &amp; Delivery</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8" name="Google Shape;458;p57"/>
          <p:cNvSpPr/>
          <p:nvPr/>
        </p:nvSpPr>
        <p:spPr>
          <a:xfrm>
            <a:off x="602605" y="4762689"/>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Engineering &amp; Development</a:t>
            </a:r>
            <a:endParaRPr sz="900" b="1" i="0" u="none" strike="noStrike" cap="none">
              <a:solidFill>
                <a:schemeClr val="dk2"/>
              </a:solidFill>
              <a:latin typeface="Source Sans Pro SemiBold"/>
              <a:ea typeface="Source Sans Pro SemiBold"/>
              <a:cs typeface="Source Sans Pro SemiBold"/>
              <a:sym typeface="Source Sans Pro SemiBold"/>
            </a:endParaRPr>
          </a:p>
        </p:txBody>
      </p:sp>
      <p:sp>
        <p:nvSpPr>
          <p:cNvPr id="459" name="Google Shape;459;p57"/>
          <p:cNvSpPr/>
          <p:nvPr/>
        </p:nvSpPr>
        <p:spPr>
          <a:xfrm>
            <a:off x="614063" y="3680897"/>
            <a:ext cx="813826" cy="276999"/>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chemeClr val="dk2"/>
                </a:solidFill>
                <a:latin typeface="Source Sans Pro SemiBold"/>
                <a:ea typeface="Source Sans Pro SemiBold"/>
                <a:cs typeface="Source Sans Pro SemiBold"/>
                <a:sym typeface="Source Sans Pro SemiBold"/>
              </a:rPr>
              <a:t>User Experience &amp; Design</a:t>
            </a:r>
            <a:endParaRPr sz="900" b="1" i="0" u="none" strike="noStrike" cap="none">
              <a:solidFill>
                <a:schemeClr val="dk2"/>
              </a:solidFill>
              <a:latin typeface="Source Sans Pro SemiBold"/>
              <a:ea typeface="Source Sans Pro SemiBold"/>
              <a:cs typeface="Source Sans Pro SemiBold"/>
              <a:sym typeface="Source Sans Pro SemiBold"/>
            </a:endParaRPr>
          </a:p>
        </p:txBody>
      </p:sp>
      <p:pic>
        <p:nvPicPr>
          <p:cNvPr id="460" name="Google Shape;460;p57"/>
          <p:cNvPicPr preferRelativeResize="0"/>
          <p:nvPr/>
        </p:nvPicPr>
        <p:blipFill rotWithShape="1">
          <a:blip r:embed="rId3">
            <a:alphaModFix/>
          </a:blip>
          <a:srcRect/>
          <a:stretch/>
        </p:blipFill>
        <p:spPr>
          <a:xfrm>
            <a:off x="694273" y="4155357"/>
            <a:ext cx="265176" cy="265176"/>
          </a:xfrm>
          <a:prstGeom prst="rect">
            <a:avLst/>
          </a:prstGeom>
          <a:noFill/>
          <a:ln>
            <a:noFill/>
          </a:ln>
        </p:spPr>
      </p:pic>
      <p:pic>
        <p:nvPicPr>
          <p:cNvPr id="461" name="Google Shape;461;p57"/>
          <p:cNvPicPr preferRelativeResize="0"/>
          <p:nvPr/>
        </p:nvPicPr>
        <p:blipFill rotWithShape="1">
          <a:blip r:embed="rId4">
            <a:alphaModFix/>
          </a:blip>
          <a:srcRect/>
          <a:stretch/>
        </p:blipFill>
        <p:spPr>
          <a:xfrm>
            <a:off x="694273" y="2899142"/>
            <a:ext cx="265176" cy="265176"/>
          </a:xfrm>
          <a:prstGeom prst="rect">
            <a:avLst/>
          </a:prstGeom>
          <a:noFill/>
          <a:ln>
            <a:noFill/>
          </a:ln>
        </p:spPr>
      </p:pic>
      <p:pic>
        <p:nvPicPr>
          <p:cNvPr id="462" name="Google Shape;462;p57"/>
          <p:cNvPicPr preferRelativeResize="0"/>
          <p:nvPr/>
        </p:nvPicPr>
        <p:blipFill rotWithShape="1">
          <a:blip r:embed="rId5">
            <a:alphaModFix/>
          </a:blip>
          <a:srcRect/>
          <a:stretch/>
        </p:blipFill>
        <p:spPr>
          <a:xfrm>
            <a:off x="694273" y="5105336"/>
            <a:ext cx="265176" cy="265176"/>
          </a:xfrm>
          <a:prstGeom prst="rect">
            <a:avLst/>
          </a:prstGeom>
          <a:noFill/>
          <a:ln>
            <a:noFill/>
          </a:ln>
        </p:spPr>
      </p:pic>
      <p:sp>
        <p:nvSpPr>
          <p:cNvPr id="463" name="Google Shape;463;p57"/>
          <p:cNvSpPr txBox="1"/>
          <p:nvPr/>
        </p:nvSpPr>
        <p:spPr>
          <a:xfrm>
            <a:off x="9720016" y="1843372"/>
            <a:ext cx="845348" cy="138499"/>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202120"/>
              </a:buClr>
              <a:buSzPts val="900"/>
              <a:buFont typeface="PT Serif"/>
              <a:buNone/>
            </a:pPr>
            <a:r>
              <a:rPr lang="en-US" sz="900" b="1" i="0" u="none" strike="noStrike" cap="none">
                <a:solidFill>
                  <a:srgbClr val="202120"/>
                </a:solidFill>
                <a:latin typeface="Source Sans Pro SemiBold"/>
                <a:ea typeface="Source Sans Pro SemiBold"/>
                <a:cs typeface="Source Sans Pro SemiBold"/>
                <a:sym typeface="Source Sans Pro SemiBold"/>
              </a:rPr>
              <a:t>SPRINT 5</a:t>
            </a:r>
            <a:endParaRPr sz="1400" b="0" i="0" u="none" strike="noStrike" cap="none">
              <a:solidFill>
                <a:srgbClr val="000000"/>
              </a:solidFill>
              <a:latin typeface="Arial"/>
              <a:ea typeface="Arial"/>
              <a:cs typeface="Arial"/>
              <a:sym typeface="Arial"/>
            </a:endParaRPr>
          </a:p>
        </p:txBody>
      </p:sp>
      <p:sp>
        <p:nvSpPr>
          <p:cNvPr id="464" name="Google Shape;464;p57"/>
          <p:cNvSpPr/>
          <p:nvPr/>
        </p:nvSpPr>
        <p:spPr>
          <a:xfrm>
            <a:off x="2717734" y="2836704"/>
            <a:ext cx="2098824" cy="35340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60925" rIns="60950" bIns="60925" anchor="ctr" anchorCtr="0">
            <a:noAutofit/>
          </a:bodyPr>
          <a:lstStyle/>
          <a:p>
            <a:pPr marL="0" marR="0" lvl="0" indent="0" algn="l" rtl="0">
              <a:lnSpc>
                <a:spcPct val="100000"/>
              </a:lnSpc>
              <a:spcBef>
                <a:spcPts val="0"/>
              </a:spcBef>
              <a:spcAft>
                <a:spcPts val="0"/>
              </a:spcAft>
              <a:buClr>
                <a:srgbClr val="FDFFFD"/>
              </a:buClr>
              <a:buSzPts val="900"/>
              <a:buFont typeface="PT Serif"/>
              <a:buNone/>
            </a:pPr>
            <a:r>
              <a:rPr lang="en-US" sz="900" b="0" i="0" u="none" strike="noStrike" cap="none">
                <a:solidFill>
                  <a:srgbClr val="FDFFFD"/>
                </a:solidFill>
                <a:latin typeface="Source Sans Pro"/>
                <a:ea typeface="Source Sans Pro"/>
                <a:cs typeface="Source Sans Pro"/>
                <a:sym typeface="Source Sans Pro"/>
              </a:rPr>
              <a:t>Build initial workplan and backlog</a:t>
            </a:r>
            <a:endParaRPr sz="900" b="0" i="0" u="none" strike="noStrike" cap="none">
              <a:solidFill>
                <a:srgbClr val="000000"/>
              </a:solidFill>
              <a:latin typeface="Source Sans Pro"/>
              <a:ea typeface="Source Sans Pro"/>
              <a:cs typeface="Source Sans Pro"/>
              <a:sym typeface="Source Sans Pro"/>
            </a:endParaRPr>
          </a:p>
        </p:txBody>
      </p:sp>
      <p:sp>
        <p:nvSpPr>
          <p:cNvPr id="465" name="Google Shape;465;p57"/>
          <p:cNvSpPr txBox="1"/>
          <p:nvPr/>
        </p:nvSpPr>
        <p:spPr>
          <a:xfrm>
            <a:off x="1574298" y="3053176"/>
            <a:ext cx="529394"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202120"/>
              </a:buClr>
              <a:buSzPts val="900"/>
              <a:buFont typeface="PT Serif"/>
              <a:buNone/>
            </a:pPr>
            <a:r>
              <a:rPr lang="en-US" sz="900" b="0" i="0" u="none" strike="noStrike" cap="none">
                <a:solidFill>
                  <a:srgbClr val="202120"/>
                </a:solidFill>
                <a:latin typeface="PT Serif"/>
                <a:ea typeface="PT Serif"/>
                <a:cs typeface="PT Serif"/>
                <a:sym typeface="PT Serif"/>
              </a:rPr>
              <a:t>Kickoff </a:t>
            </a:r>
            <a:endParaRPr sz="900" b="0" i="0" u="none" strike="noStrike" cap="none">
              <a:solidFill>
                <a:srgbClr val="202120"/>
              </a:solidFill>
              <a:latin typeface="PT Serif"/>
              <a:ea typeface="PT Serif"/>
              <a:cs typeface="PT Serif"/>
              <a:sym typeface="PT Serif"/>
            </a:endParaRPr>
          </a:p>
        </p:txBody>
      </p:sp>
      <p:sp>
        <p:nvSpPr>
          <p:cNvPr id="466" name="Google Shape;466;p57"/>
          <p:cNvSpPr/>
          <p:nvPr/>
        </p:nvSpPr>
        <p:spPr>
          <a:xfrm>
            <a:off x="3810023" y="3688176"/>
            <a:ext cx="1845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Build initial research plan</a:t>
            </a:r>
            <a:endParaRPr sz="1400" b="0" i="0" u="none" strike="noStrike" cap="none">
              <a:solidFill>
                <a:srgbClr val="000000"/>
              </a:solidFill>
              <a:latin typeface="Arial"/>
              <a:ea typeface="Arial"/>
              <a:cs typeface="Arial"/>
              <a:sym typeface="Arial"/>
            </a:endParaRPr>
          </a:p>
        </p:txBody>
      </p:sp>
      <p:sp>
        <p:nvSpPr>
          <p:cNvPr id="467" name="Google Shape;467;p57"/>
          <p:cNvSpPr/>
          <p:nvPr/>
        </p:nvSpPr>
        <p:spPr>
          <a:xfrm>
            <a:off x="10729400" y="4765175"/>
            <a:ext cx="795600" cy="342000"/>
          </a:xfrm>
          <a:prstGeom prst="rect">
            <a:avLst/>
          </a:prstGeom>
          <a:solidFill>
            <a:schemeClr val="accent6"/>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accent1"/>
                </a:solidFill>
                <a:latin typeface="Source Sans Pro"/>
                <a:ea typeface="Source Sans Pro"/>
                <a:cs typeface="Source Sans Pro"/>
                <a:sym typeface="Source Sans Pro"/>
              </a:rPr>
              <a:t>Tech Feasibility</a:t>
            </a:r>
            <a:endParaRPr sz="1400" b="0" i="0" u="none" strike="noStrike" cap="none">
              <a:solidFill>
                <a:schemeClr val="accent1"/>
              </a:solidFill>
              <a:latin typeface="Arial"/>
              <a:ea typeface="Arial"/>
              <a:cs typeface="Arial"/>
              <a:sym typeface="Arial"/>
            </a:endParaRPr>
          </a:p>
        </p:txBody>
      </p:sp>
      <p:sp>
        <p:nvSpPr>
          <p:cNvPr id="468" name="Google Shape;468;p57"/>
          <p:cNvSpPr/>
          <p:nvPr/>
        </p:nvSpPr>
        <p:spPr>
          <a:xfrm>
            <a:off x="3810023" y="4024351"/>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Initiate IA Tree Test Plan H0 &amp; H1</a:t>
            </a:r>
            <a:endParaRPr sz="900" b="0" i="0" u="none" strike="noStrike" cap="none">
              <a:solidFill>
                <a:srgbClr val="FDFFFD"/>
              </a:solidFill>
              <a:latin typeface="Source Sans Pro"/>
              <a:ea typeface="Source Sans Pro"/>
              <a:cs typeface="Source Sans Pro"/>
              <a:sym typeface="Source Sans Pro"/>
            </a:endParaRPr>
          </a:p>
        </p:txBody>
      </p:sp>
      <p:sp>
        <p:nvSpPr>
          <p:cNvPr id="469" name="Google Shape;469;p57"/>
          <p:cNvSpPr/>
          <p:nvPr/>
        </p:nvSpPr>
        <p:spPr>
          <a:xfrm>
            <a:off x="1631778" y="4353926"/>
            <a:ext cx="20313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Consolidate existing research</a:t>
            </a:r>
            <a:endParaRPr sz="900" b="0" i="0" u="none" strike="noStrike" cap="none">
              <a:solidFill>
                <a:srgbClr val="FDFFFD"/>
              </a:solidFill>
              <a:latin typeface="Source Sans Pro"/>
              <a:ea typeface="Source Sans Pro"/>
              <a:cs typeface="Source Sans Pro"/>
              <a:sym typeface="Source Sans Pro"/>
            </a:endParaRPr>
          </a:p>
        </p:txBody>
      </p:sp>
      <p:sp>
        <p:nvSpPr>
          <p:cNvPr id="470" name="Google Shape;470;p57"/>
          <p:cNvSpPr/>
          <p:nvPr/>
        </p:nvSpPr>
        <p:spPr>
          <a:xfrm>
            <a:off x="3810023" y="4353926"/>
            <a:ext cx="18459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Current state mapping</a:t>
            </a:r>
            <a:endParaRPr sz="900" b="0" i="0" u="none" strike="noStrike" cap="none">
              <a:solidFill>
                <a:srgbClr val="FDFFFD"/>
              </a:solidFill>
              <a:latin typeface="Source Sans Pro"/>
              <a:ea typeface="Source Sans Pro"/>
              <a:cs typeface="Source Sans Pro"/>
              <a:sym typeface="Source Sans Pro"/>
            </a:endParaRPr>
          </a:p>
        </p:txBody>
      </p:sp>
      <p:sp>
        <p:nvSpPr>
          <p:cNvPr id="471" name="Google Shape;471;p57"/>
          <p:cNvSpPr/>
          <p:nvPr/>
        </p:nvSpPr>
        <p:spPr>
          <a:xfrm>
            <a:off x="10025075" y="4330475"/>
            <a:ext cx="1500000" cy="3396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Additional research with Veterans</a:t>
            </a:r>
            <a:endParaRPr sz="1400" b="0" i="0" u="none" strike="noStrike" cap="none">
              <a:solidFill>
                <a:srgbClr val="000000"/>
              </a:solidFill>
              <a:latin typeface="Arial"/>
              <a:ea typeface="Arial"/>
              <a:cs typeface="Arial"/>
              <a:sym typeface="Arial"/>
            </a:endParaRPr>
          </a:p>
        </p:txBody>
      </p:sp>
      <p:sp>
        <p:nvSpPr>
          <p:cNvPr id="472" name="Google Shape;472;p57"/>
          <p:cNvSpPr/>
          <p:nvPr/>
        </p:nvSpPr>
        <p:spPr>
          <a:xfrm>
            <a:off x="5776275" y="3688175"/>
            <a:ext cx="38343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Research Activities  Plan (RAP)</a:t>
            </a:r>
            <a:endParaRPr sz="1400" b="0" i="0" u="none" strike="noStrike" cap="none">
              <a:solidFill>
                <a:srgbClr val="000000"/>
              </a:solidFill>
              <a:latin typeface="Arial"/>
              <a:ea typeface="Arial"/>
              <a:cs typeface="Arial"/>
              <a:sym typeface="Arial"/>
            </a:endParaRPr>
          </a:p>
        </p:txBody>
      </p:sp>
      <p:sp>
        <p:nvSpPr>
          <p:cNvPr id="473" name="Google Shape;473;p57"/>
          <p:cNvSpPr/>
          <p:nvPr/>
        </p:nvSpPr>
        <p:spPr>
          <a:xfrm>
            <a:off x="7476450" y="4008125"/>
            <a:ext cx="40449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  IA Tree Test  Baseline, H0 &amp; H1 – Plan, Execute, Review</a:t>
            </a:r>
            <a:endParaRPr sz="1400" b="0" i="0" u="none" strike="noStrike" cap="none">
              <a:solidFill>
                <a:srgbClr val="000000"/>
              </a:solidFill>
              <a:latin typeface="Arial"/>
              <a:ea typeface="Arial"/>
              <a:cs typeface="Arial"/>
              <a:sym typeface="Arial"/>
            </a:endParaRPr>
          </a:p>
        </p:txBody>
      </p:sp>
      <p:sp>
        <p:nvSpPr>
          <p:cNvPr id="474" name="Google Shape;474;p57"/>
          <p:cNvSpPr/>
          <p:nvPr/>
        </p:nvSpPr>
        <p:spPr>
          <a:xfrm>
            <a:off x="1656361" y="3358589"/>
            <a:ext cx="3997800" cy="2862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Business partner discovery</a:t>
            </a:r>
            <a:endParaRPr sz="900" b="0" i="0" u="none" strike="noStrike" cap="none">
              <a:solidFill>
                <a:srgbClr val="FDFFFD"/>
              </a:solidFill>
              <a:latin typeface="Source Sans Pro"/>
              <a:ea typeface="Source Sans Pro"/>
              <a:cs typeface="Source Sans Pro"/>
              <a:sym typeface="Source Sans Pro"/>
            </a:endParaRPr>
          </a:p>
        </p:txBody>
      </p:sp>
      <p:sp>
        <p:nvSpPr>
          <p:cNvPr id="475" name="Google Shape;475;p57"/>
          <p:cNvSpPr/>
          <p:nvPr/>
        </p:nvSpPr>
        <p:spPr>
          <a:xfrm>
            <a:off x="5776776" y="3358600"/>
            <a:ext cx="2768700" cy="292800"/>
          </a:xfrm>
          <a:prstGeom prst="rect">
            <a:avLst/>
          </a:prstGeom>
          <a:solidFill>
            <a:srgbClr val="0365B9"/>
          </a:solidFill>
          <a:ln w="9525" cap="flat" cmpd="sng">
            <a:solidFill>
              <a:schemeClr val="lt1"/>
            </a:solidFill>
            <a:prstDash val="solid"/>
            <a:round/>
            <a:headEnd type="none" w="sm" len="sm"/>
            <a:tailEnd type="none" w="sm" len="sm"/>
          </a:ln>
        </p:spPr>
        <p:txBody>
          <a:bodyPr spcFirstLastPara="1" wrap="square" lIns="60950" tIns="60925" rIns="60950" bIns="609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DFFFD"/>
                </a:solidFill>
                <a:latin typeface="Source Sans Pro"/>
                <a:ea typeface="Source Sans Pro"/>
                <a:cs typeface="Source Sans Pro"/>
                <a:sym typeface="Source Sans Pro"/>
              </a:rPr>
              <a:t>Experience Map</a:t>
            </a:r>
            <a:endParaRPr sz="1400" b="0" i="0" u="none" strike="noStrike" cap="none">
              <a:solidFill>
                <a:srgbClr val="000000"/>
              </a:solidFill>
              <a:latin typeface="Arial"/>
              <a:ea typeface="Arial"/>
              <a:cs typeface="Arial"/>
              <a:sym typeface="Arial"/>
            </a:endParaRPr>
          </a:p>
        </p:txBody>
      </p:sp>
      <p:sp>
        <p:nvSpPr>
          <p:cNvPr id="476" name="Google Shape;476;p57"/>
          <p:cNvSpPr txBox="1"/>
          <p:nvPr/>
        </p:nvSpPr>
        <p:spPr>
          <a:xfrm>
            <a:off x="419100" y="6408650"/>
            <a:ext cx="2723465" cy="27695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
          <p:cNvSpPr txBox="1"/>
          <p:nvPr/>
        </p:nvSpPr>
        <p:spPr>
          <a:xfrm>
            <a:off x="410075" y="750800"/>
            <a:ext cx="10010100" cy="48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chemeClr val="dk1"/>
                </a:solidFill>
                <a:latin typeface="PT Serif"/>
                <a:ea typeface="PT Serif"/>
                <a:cs typeface="PT Serif"/>
                <a:sym typeface="PT Serif"/>
              </a:rPr>
              <a:t>We finalized the trees and tasks for our treejack test</a:t>
            </a:r>
            <a:endParaRPr sz="1400" b="0" i="0" u="none" strike="noStrike" cap="none">
              <a:solidFill>
                <a:schemeClr val="dk1"/>
              </a:solidFill>
              <a:latin typeface="Arial"/>
              <a:ea typeface="Arial"/>
              <a:cs typeface="Arial"/>
              <a:sym typeface="Arial"/>
            </a:endParaRPr>
          </a:p>
        </p:txBody>
      </p:sp>
      <p:sp>
        <p:nvSpPr>
          <p:cNvPr id="482" name="Google Shape;482;p2"/>
          <p:cNvSpPr txBox="1"/>
          <p:nvPr/>
        </p:nvSpPr>
        <p:spPr>
          <a:xfrm>
            <a:off x="11474969" y="6356350"/>
            <a:ext cx="40605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A8A8A"/>
              </a:buClr>
              <a:buSzPts val="1200"/>
              <a:buFont typeface="Arial"/>
              <a:buNone/>
            </a:pPr>
            <a:fld id="{00000000-1234-1234-1234-123412341234}" type="slidenum">
              <a:rPr lang="en-US" sz="1200" b="0" i="0" u="none" strike="noStrike" cap="none">
                <a:solidFill>
                  <a:srgbClr val="8A8A8A"/>
                </a:solidFill>
                <a:latin typeface="Source Sans Pro"/>
                <a:ea typeface="Source Sans Pro"/>
                <a:cs typeface="Source Sans Pro"/>
                <a:sym typeface="Source Sans Pro"/>
              </a:rPr>
              <a:t>9</a:t>
            </a:fld>
            <a:endParaRPr sz="1200" b="0" i="0" u="none" strike="noStrike" cap="none">
              <a:solidFill>
                <a:srgbClr val="8A8A8A"/>
              </a:solidFill>
              <a:latin typeface="Source Sans Pro"/>
              <a:ea typeface="Source Sans Pro"/>
              <a:cs typeface="Source Sans Pro"/>
              <a:sym typeface="Source Sans Pro"/>
            </a:endParaRPr>
          </a:p>
        </p:txBody>
      </p:sp>
      <p:sp>
        <p:nvSpPr>
          <p:cNvPr id="483" name="Google Shape;483;p2"/>
          <p:cNvSpPr txBox="1"/>
          <p:nvPr/>
        </p:nvSpPr>
        <p:spPr>
          <a:xfrm>
            <a:off x="10611853" y="6408650"/>
            <a:ext cx="102897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747C74"/>
              </a:buClr>
              <a:buSzPts val="1200"/>
              <a:buFont typeface="Source Sans Pro"/>
              <a:buNone/>
            </a:pPr>
            <a:r>
              <a:rPr lang="en-US" sz="1200" b="0" i="0" u="none" strike="noStrike" cap="none">
                <a:solidFill>
                  <a:srgbClr val="747C74"/>
                </a:solidFill>
                <a:latin typeface="Source Sans Pro"/>
                <a:ea typeface="Source Sans Pro"/>
                <a:cs typeface="Source Sans Pro"/>
                <a:sym typeface="Source Sans Pro"/>
              </a:rPr>
              <a:t>Health Hub</a:t>
            </a:r>
            <a:endParaRPr sz="1800" b="0" i="0" u="none" strike="noStrike" cap="none">
              <a:solidFill>
                <a:schemeClr val="dk1"/>
              </a:solidFill>
              <a:latin typeface="Calibri"/>
              <a:ea typeface="Calibri"/>
              <a:cs typeface="Calibri"/>
              <a:sym typeface="Calibri"/>
            </a:endParaRPr>
          </a:p>
        </p:txBody>
      </p:sp>
      <p:sp>
        <p:nvSpPr>
          <p:cNvPr id="484" name="Google Shape;484;p2"/>
          <p:cNvSpPr txBox="1"/>
          <p:nvPr/>
        </p:nvSpPr>
        <p:spPr>
          <a:xfrm>
            <a:off x="420623" y="1773936"/>
            <a:ext cx="7345800" cy="1734321"/>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3"/>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and finalize IA trees w/ Hlt-Apt team</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4"/>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on IA treejack task list</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5"/>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Design and build IA treejack tests in Optimal Workshop</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6"/>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Iterate research plan to include links to appropriate test on instruction emails</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7"/>
              </a:rPr>
              <a:t>User Story</a:t>
            </a:r>
            <a:r>
              <a:rPr lang="en-US" sz="1400" b="0" i="0" u="none" strike="noStrike" cap="none">
                <a:solidFill>
                  <a:schemeClr val="dk1"/>
                </a:solidFill>
                <a:latin typeface="PT Serif"/>
                <a:ea typeface="PT Serif"/>
                <a:cs typeface="PT Serif"/>
                <a:sym typeface="PT Serif"/>
              </a:rPr>
              <a:t>:</a:t>
            </a:r>
            <a:r>
              <a:rPr lang="en-US" sz="1400" b="0" i="0" u="none" strike="noStrike" cap="none">
                <a:solidFill>
                  <a:srgbClr val="8F8F8F"/>
                </a:solidFill>
                <a:latin typeface="PT Serif"/>
                <a:ea typeface="PT Serif"/>
                <a:cs typeface="PT Serif"/>
                <a:sym typeface="PT Serif"/>
              </a:rPr>
              <a:t> Submit research plan #1</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r>
              <a:rPr lang="en-US" sz="1400" b="0" i="0" u="sng" strike="noStrike" cap="none">
                <a:solidFill>
                  <a:schemeClr val="hlink"/>
                </a:solidFill>
                <a:latin typeface="PT Serif"/>
                <a:ea typeface="PT Serif"/>
                <a:cs typeface="PT Serif"/>
                <a:sym typeface="PT Serif"/>
                <a:hlinkClick r:id="rId8"/>
              </a:rPr>
              <a:t>User Story</a:t>
            </a:r>
            <a:r>
              <a:rPr lang="en-US" sz="1400" b="0" i="0" u="none" strike="noStrike" cap="none">
                <a:solidFill>
                  <a:schemeClr val="dk1"/>
                </a:solidFill>
                <a:latin typeface="PT Serif"/>
                <a:ea typeface="PT Serif"/>
                <a:cs typeface="PT Serif"/>
                <a:sym typeface="PT Serif"/>
              </a:rPr>
              <a:t>: </a:t>
            </a:r>
            <a:r>
              <a:rPr lang="en-US" sz="1400" b="0" i="0" u="none" strike="noStrike" cap="none">
                <a:solidFill>
                  <a:srgbClr val="8F8F8F"/>
                </a:solidFill>
                <a:latin typeface="PT Serif"/>
                <a:ea typeface="PT Serif"/>
                <a:cs typeface="PT Serif"/>
                <a:sym typeface="PT Serif"/>
              </a:rPr>
              <a:t>Conduct pilot testing</a:t>
            </a:r>
            <a:endParaRPr sz="1400" b="0" i="0" u="none" strike="noStrike" cap="none">
              <a:solidFill>
                <a:srgbClr val="8F8F8F"/>
              </a:solidFill>
              <a:latin typeface="PT Serif"/>
              <a:ea typeface="PT Serif"/>
              <a:cs typeface="PT Serif"/>
              <a:sym typeface="PT Serif"/>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8F8F8F"/>
              </a:solidFill>
              <a:latin typeface="PT Serif"/>
              <a:ea typeface="PT Serif"/>
              <a:cs typeface="PT Serif"/>
              <a:sym typeface="PT Serif"/>
            </a:endParaRPr>
          </a:p>
        </p:txBody>
      </p:sp>
      <p:sp>
        <p:nvSpPr>
          <p:cNvPr id="485" name="Google Shape;485;p2"/>
          <p:cNvSpPr txBox="1"/>
          <p:nvPr/>
        </p:nvSpPr>
        <p:spPr>
          <a:xfrm>
            <a:off x="9131193" y="6122168"/>
            <a:ext cx="2743200"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200" b="0" i="0" u="sng" strike="noStrike" cap="none">
                <a:solidFill>
                  <a:schemeClr val="hlink"/>
                </a:solidFill>
                <a:latin typeface="Source Sans Pro"/>
                <a:ea typeface="Source Sans Pro"/>
                <a:cs typeface="Source Sans Pro"/>
                <a:sym typeface="Source Sans Pro"/>
                <a:hlinkClick r:id="rId9"/>
              </a:rPr>
              <a:t>Research plan</a:t>
            </a:r>
            <a:r>
              <a:rPr lang="en-US" sz="1200" b="0" i="0" u="none" strike="noStrike" cap="none">
                <a:solidFill>
                  <a:srgbClr val="000000"/>
                </a:solidFill>
                <a:latin typeface="Source Sans Pro"/>
                <a:ea typeface="Source Sans Pro"/>
                <a:cs typeface="Source Sans Pro"/>
                <a:sym typeface="Source Sans Pro"/>
              </a:rPr>
              <a:t> &amp; </a:t>
            </a:r>
            <a:r>
              <a:rPr lang="en-US" sz="1200" b="0" i="0" u="sng" strike="noStrike" cap="none">
                <a:solidFill>
                  <a:schemeClr val="hlink"/>
                </a:solidFill>
                <a:latin typeface="Source Sans Pro"/>
                <a:ea typeface="Source Sans Pro"/>
                <a:cs typeface="Source Sans Pro"/>
                <a:sym typeface="Source Sans Pro"/>
                <a:hlinkClick r:id="rId10"/>
              </a:rPr>
              <a:t>IA trees</a:t>
            </a:r>
            <a:endParaRPr sz="1200" b="0" i="0" u="none" strike="noStrike" cap="none">
              <a:solidFill>
                <a:srgbClr val="000000"/>
              </a:solidFill>
              <a:latin typeface="Source Sans Pro"/>
              <a:ea typeface="Source Sans Pro"/>
              <a:cs typeface="Source Sans Pro"/>
              <a:sym typeface="Source Sans Pro"/>
            </a:endParaRPr>
          </a:p>
        </p:txBody>
      </p:sp>
      <p:grpSp>
        <p:nvGrpSpPr>
          <p:cNvPr id="486" name="Google Shape;486;p2"/>
          <p:cNvGrpSpPr/>
          <p:nvPr/>
        </p:nvGrpSpPr>
        <p:grpSpPr>
          <a:xfrm>
            <a:off x="410431" y="309109"/>
            <a:ext cx="966093" cy="369094"/>
            <a:chOff x="410431" y="309109"/>
            <a:chExt cx="966093" cy="369094"/>
          </a:xfrm>
        </p:grpSpPr>
        <p:sp>
          <p:nvSpPr>
            <p:cNvPr id="487" name="Google Shape;487;p2"/>
            <p:cNvSpPr/>
            <p:nvPr/>
          </p:nvSpPr>
          <p:spPr>
            <a:xfrm>
              <a:off x="410431" y="313703"/>
              <a:ext cx="255129" cy="263129"/>
            </a:xfrm>
            <a:prstGeom prst="ellipse">
              <a:avLst/>
            </a:prstGeom>
            <a:solidFill>
              <a:srgbClr val="014479"/>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3600"/>
                <a:buFont typeface="PT Serif"/>
                <a:buNone/>
              </a:pPr>
              <a:r>
                <a:rPr lang="en-US" sz="1200" b="0" i="0" u="none" strike="noStrike" cap="none">
                  <a:solidFill>
                    <a:schemeClr val="lt1"/>
                  </a:solidFill>
                  <a:latin typeface="Arial"/>
                  <a:ea typeface="Arial"/>
                  <a:cs typeface="Arial"/>
                  <a:sym typeface="Arial"/>
                </a:rPr>
                <a:t>A</a:t>
              </a:r>
              <a:endParaRPr sz="1200" b="0" i="0" u="none" strike="noStrike" cap="none">
                <a:solidFill>
                  <a:schemeClr val="lt1"/>
                </a:solidFill>
                <a:latin typeface="Arial"/>
                <a:ea typeface="Arial"/>
                <a:cs typeface="Arial"/>
                <a:sym typeface="Arial"/>
              </a:endParaRPr>
            </a:p>
          </p:txBody>
        </p:sp>
        <p:sp>
          <p:nvSpPr>
            <p:cNvPr id="488" name="Google Shape;488;p2"/>
            <p:cNvSpPr txBox="1"/>
            <p:nvPr/>
          </p:nvSpPr>
          <p:spPr>
            <a:xfrm>
              <a:off x="736498" y="309109"/>
              <a:ext cx="640026" cy="369094"/>
            </a:xfrm>
            <a:prstGeom prst="rect">
              <a:avLst/>
            </a:prstGeom>
            <a:noFill/>
            <a:ln>
              <a:noFill/>
            </a:ln>
          </p:spPr>
          <p:txBody>
            <a:bodyPr spcFirstLastPara="1" wrap="square" lIns="0" tIns="45700" rIns="0" bIns="45700" anchor="t" anchorCtr="0">
              <a:norm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2"/>
          <p:cNvSpPr txBox="1"/>
          <p:nvPr/>
        </p:nvSpPr>
        <p:spPr>
          <a:xfrm>
            <a:off x="410079" y="3585788"/>
            <a:ext cx="3500333" cy="1031011"/>
          </a:xfrm>
          <a:prstGeom prst="rect">
            <a:avLst/>
          </a:prstGeom>
          <a:noFill/>
          <a:ln>
            <a:noFill/>
          </a:ln>
        </p:spPr>
        <p:txBody>
          <a:bodyPr spcFirstLastPara="1" wrap="square" lIns="91425" tIns="45700" rIns="91425" bIns="45700" anchor="t" anchorCtr="0">
            <a:spAutoFit/>
          </a:bodyPr>
          <a:lstStyle/>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12 tasks for Veterans</a:t>
            </a:r>
            <a:endParaRPr sz="1400" b="0" i="0" u="none" strike="noStrike" cap="none">
              <a:solidFill>
                <a:srgbClr val="000000"/>
              </a:solidFill>
              <a:latin typeface="PT Serif"/>
              <a:ea typeface="PT Serif"/>
              <a:cs typeface="PT Serif"/>
              <a:sym typeface="PT Serif"/>
            </a:endParaRPr>
          </a:p>
          <a:p>
            <a:pPr marL="182880" marR="0" lvl="0" indent="-182880" algn="l" rtl="0">
              <a:lnSpc>
                <a:spcPct val="10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PT Serif"/>
                <a:ea typeface="PT Serif"/>
                <a:cs typeface="PT Serif"/>
                <a:sym typeface="PT Serif"/>
              </a:rPr>
              <a:t>11 tasks for Caregivers and family members</a:t>
            </a:r>
            <a:endParaRPr sz="1400" b="0" i="0" u="none" strike="noStrike" cap="none">
              <a:solidFill>
                <a:srgbClr val="000000"/>
              </a:solidFill>
              <a:latin typeface="PT Serif"/>
              <a:ea typeface="PT Serif"/>
              <a:cs typeface="PT Serif"/>
              <a:sym typeface="PT Serif"/>
            </a:endParaRPr>
          </a:p>
          <a:p>
            <a:pPr marL="0" marR="0" lvl="0" indent="0" algn="l" rtl="0">
              <a:lnSpc>
                <a:spcPct val="100000"/>
              </a:lnSpc>
              <a:spcBef>
                <a:spcPts val="600"/>
              </a:spcBef>
              <a:spcAft>
                <a:spcPts val="0"/>
              </a:spcAft>
              <a:buClr>
                <a:srgbClr val="000000"/>
              </a:buClr>
              <a:buSzPts val="1400"/>
              <a:buFont typeface="Arial"/>
              <a:buNone/>
            </a:pPr>
            <a:endParaRPr sz="1400" b="0" i="0" u="none" strike="noStrike" cap="none">
              <a:solidFill>
                <a:srgbClr val="000000"/>
              </a:solidFill>
              <a:latin typeface="PT Serif"/>
              <a:ea typeface="PT Serif"/>
              <a:cs typeface="PT Serif"/>
              <a:sym typeface="PT Serif"/>
            </a:endParaRPr>
          </a:p>
        </p:txBody>
      </p:sp>
      <p:sp>
        <p:nvSpPr>
          <p:cNvPr id="490" name="Google Shape;490;p2"/>
          <p:cNvSpPr txBox="1"/>
          <p:nvPr/>
        </p:nvSpPr>
        <p:spPr>
          <a:xfrm>
            <a:off x="419100" y="6408650"/>
            <a:ext cx="2723465" cy="27699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47C74"/>
                </a:solidFill>
                <a:latin typeface="Source Sans Pro"/>
                <a:ea typeface="Source Sans Pro"/>
                <a:cs typeface="Source Sans Pro"/>
                <a:sym typeface="Source Sans Pro"/>
              </a:rPr>
              <a:t>05-31 Sprint 3 Demo</a:t>
            </a:r>
            <a:endParaRPr sz="1800" b="0" i="0" u="none" strike="noStrike" cap="none">
              <a:solidFill>
                <a:srgbClr val="747C74"/>
              </a:solidFill>
              <a:latin typeface="Calibri"/>
              <a:ea typeface="Calibri"/>
              <a:cs typeface="Calibri"/>
              <a:sym typeface="Calibri"/>
            </a:endParaRPr>
          </a:p>
        </p:txBody>
      </p:sp>
      <p:pic>
        <p:nvPicPr>
          <p:cNvPr id="491" name="Google Shape;491;p2" descr="A picture containing chart&#10;&#10;Description automatically generated"/>
          <p:cNvPicPr preferRelativeResize="0"/>
          <p:nvPr/>
        </p:nvPicPr>
        <p:blipFill rotWithShape="1">
          <a:blip r:embed="rId11">
            <a:alphaModFix/>
          </a:blip>
          <a:srcRect/>
          <a:stretch/>
        </p:blipFill>
        <p:spPr>
          <a:xfrm>
            <a:off x="5920154" y="2852347"/>
            <a:ext cx="5867400" cy="2337335"/>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3217</Words>
  <Application>Microsoft Office PowerPoint</Application>
  <PresentationFormat>Widescreen</PresentationFormat>
  <Paragraphs>831</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Source Sans Pro</vt:lpstr>
      <vt:lpstr>Calibri</vt:lpstr>
      <vt:lpstr>Noto Sans Symbols</vt:lpstr>
      <vt:lpstr>PT Serif</vt:lpstr>
      <vt:lpstr>Source Sans Pro SemiBold</vt:lpstr>
      <vt:lpstr>Arial</vt:lpstr>
      <vt:lpstr>1_Office Theme</vt:lpstr>
      <vt:lpstr>Sprint 3 Demo</vt:lpstr>
      <vt:lpstr>Get to know the team</vt:lpstr>
      <vt:lpstr>At the end of each sprint on Tuesdays, the team will run sprint reviews to showcase the sprint’s work for approval. The purpose of this meeting is:</vt:lpstr>
      <vt:lpstr>CEDAR TO1 Overview</vt:lpstr>
      <vt:lpstr>Agenda</vt:lpstr>
      <vt:lpstr>Health Hub</vt:lpstr>
      <vt:lpstr>Health Hub Strategic Roadmap v1</vt:lpstr>
      <vt:lpstr>Health Hub Workplan v2</vt:lpstr>
      <vt:lpstr>PowerPoint Presentation</vt:lpstr>
      <vt:lpstr>PowerPoint Presentation</vt:lpstr>
      <vt:lpstr>PowerPoint Presentation</vt:lpstr>
      <vt:lpstr>PowerPoint Presentation</vt:lpstr>
      <vt:lpstr>1095-B Status Update</vt:lpstr>
      <vt:lpstr>1095-B Workplan </vt:lpstr>
      <vt:lpstr>Blockers for 1095-B launch</vt:lpstr>
      <vt:lpstr>1095-B Remaining actions, with external dependencies</vt:lpstr>
      <vt:lpstr>Sprint Deliverables</vt:lpstr>
      <vt:lpstr>Sprint 3 Deliverables – Health Hub </vt:lpstr>
      <vt:lpstr>Sprint 3 Deliverables – 1095-B </vt:lpstr>
      <vt:lpstr>Preview of Sprint 4</vt:lpstr>
      <vt:lpstr>PowerPoint Presentation</vt:lpstr>
      <vt:lpstr>Appendix</vt:lpstr>
      <vt:lpstr>Project risks and mitigation strategies (1 of 2)</vt:lpstr>
      <vt:lpstr>Project risks and mitigation strategies (2 of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1 will run April 20 to May 3rd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3 Demo</dc:title>
  <dc:creator>Jordan White</dc:creator>
  <cp:lastModifiedBy>Tami Corson</cp:lastModifiedBy>
  <cp:revision>1</cp:revision>
  <dcterms:created xsi:type="dcterms:W3CDTF">2022-02-09T22:10:49Z</dcterms:created>
  <dcterms:modified xsi:type="dcterms:W3CDTF">2022-06-01T14:28:34Z</dcterms:modified>
</cp:coreProperties>
</file>